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309" r:id="rId3"/>
    <p:sldId id="257" r:id="rId4"/>
    <p:sldId id="258" r:id="rId5"/>
    <p:sldId id="272" r:id="rId6"/>
    <p:sldId id="276" r:id="rId7"/>
    <p:sldId id="281" r:id="rId8"/>
    <p:sldId id="291" r:id="rId9"/>
    <p:sldId id="303" r:id="rId10"/>
    <p:sldId id="288" r:id="rId11"/>
    <p:sldId id="292" r:id="rId12"/>
    <p:sldId id="277" r:id="rId13"/>
    <p:sldId id="271" r:id="rId14"/>
    <p:sldId id="274" r:id="rId15"/>
    <p:sldId id="263" r:id="rId16"/>
    <p:sldId id="279" r:id="rId17"/>
    <p:sldId id="259" r:id="rId18"/>
    <p:sldId id="302" r:id="rId19"/>
    <p:sldId id="307" r:id="rId20"/>
    <p:sldId id="280" r:id="rId21"/>
    <p:sldId id="275" r:id="rId22"/>
    <p:sldId id="282" r:id="rId23"/>
    <p:sldId id="294" r:id="rId24"/>
    <p:sldId id="293" r:id="rId25"/>
    <p:sldId id="283" r:id="rId26"/>
    <p:sldId id="289" r:id="rId27"/>
    <p:sldId id="296" r:id="rId28"/>
    <p:sldId id="297" r:id="rId29"/>
    <p:sldId id="284" r:id="rId30"/>
    <p:sldId id="298" r:id="rId31"/>
    <p:sldId id="305" r:id="rId32"/>
    <p:sldId id="304" r:id="rId33"/>
    <p:sldId id="299" r:id="rId34"/>
    <p:sldId id="306" r:id="rId35"/>
    <p:sldId id="301" r:id="rId36"/>
    <p:sldId id="310" r:id="rId37"/>
    <p:sldId id="312" r:id="rId38"/>
    <p:sldId id="311" r:id="rId39"/>
    <p:sldId id="313" r:id="rId40"/>
    <p:sldId id="30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3235"/>
    <a:srgbClr val="76323F"/>
    <a:srgbClr val="6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63" autoAdjust="0"/>
    <p:restoredTop sz="94660"/>
  </p:normalViewPr>
  <p:slideViewPr>
    <p:cSldViewPr snapToGrid="0">
      <p:cViewPr varScale="1">
        <p:scale>
          <a:sx n="91" d="100"/>
          <a:sy n="91" d="100"/>
        </p:scale>
        <p:origin x="65"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EDBD2-6038-4265-BF2B-A33F959AE2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58BD54-215C-47F0-9CB7-84CEDC33C3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479C1AAD-CEE5-47F6-BB6C-0B336FBCB5A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2DBA401-89E5-4006-A272-908C00455CA2}"/>
              </a:ext>
            </a:extLst>
          </p:cNvPr>
          <p:cNvSpPr>
            <a:spLocks noGrp="1"/>
          </p:cNvSpPr>
          <p:nvPr>
            <p:ph type="sldNum" sz="quarter" idx="12"/>
          </p:nvPr>
        </p:nvSpPr>
        <p:spPr/>
        <p:txBody>
          <a:bodyPr/>
          <a:lstStyle/>
          <a:p>
            <a:fld id="{EC26F779-5E40-4C76-A508-B3F9F7E36125}" type="slidenum">
              <a:rPr lang="en-US" smtClean="0"/>
              <a:t>‹#›</a:t>
            </a:fld>
            <a:endParaRPr lang="en-US" dirty="0"/>
          </a:p>
        </p:txBody>
      </p:sp>
      <p:pic>
        <p:nvPicPr>
          <p:cNvPr id="8" name="Picture 7">
            <a:extLst>
              <a:ext uri="{FF2B5EF4-FFF2-40B4-BE49-F238E27FC236}">
                <a16:creationId xmlns:a16="http://schemas.microsoft.com/office/drawing/2014/main" id="{71CC09F1-59E1-43FF-9C0D-AEBFEDE23D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94066" y="5067300"/>
            <a:ext cx="1547109" cy="1547109"/>
          </a:xfrm>
          <a:prstGeom prst="rect">
            <a:avLst/>
          </a:prstGeom>
        </p:spPr>
      </p:pic>
    </p:spTree>
    <p:extLst>
      <p:ext uri="{BB962C8B-B14F-4D97-AF65-F5344CB8AC3E}">
        <p14:creationId xmlns:p14="http://schemas.microsoft.com/office/powerpoint/2010/main" val="191432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3E0C5-37B7-4FA1-B796-C149C10858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5C766D-8018-4D77-A2CF-75C790B0FC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9EEBFF-1432-42FA-8AFF-9A9F963A3B45}"/>
              </a:ext>
            </a:extLst>
          </p:cNvPr>
          <p:cNvSpPr>
            <a:spLocks noGrp="1"/>
          </p:cNvSpPr>
          <p:nvPr>
            <p:ph type="dt" sz="half" idx="10"/>
          </p:nvPr>
        </p:nvSpPr>
        <p:spPr>
          <a:xfrm>
            <a:off x="838200" y="6356350"/>
            <a:ext cx="2743200" cy="365125"/>
          </a:xfrm>
          <a:prstGeom prst="rect">
            <a:avLst/>
          </a:prstGeom>
        </p:spPr>
        <p:txBody>
          <a:bodyPr/>
          <a:lstStyle/>
          <a:p>
            <a:fld id="{9CDC8369-62A1-4AF1-8C6C-B473A259A23E}" type="datetimeFigureOut">
              <a:rPr lang="en-US" smtClean="0"/>
              <a:t>5/24/2022</a:t>
            </a:fld>
            <a:endParaRPr lang="en-US" dirty="0"/>
          </a:p>
        </p:txBody>
      </p:sp>
      <p:sp>
        <p:nvSpPr>
          <p:cNvPr id="5" name="Footer Placeholder 4">
            <a:extLst>
              <a:ext uri="{FF2B5EF4-FFF2-40B4-BE49-F238E27FC236}">
                <a16:creationId xmlns:a16="http://schemas.microsoft.com/office/drawing/2014/main" id="{BB9B16E7-44D9-47A3-BDD4-EB58FEDDE3F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A44CFA9-A868-44B7-AE69-62C39BEDF68A}"/>
              </a:ext>
            </a:extLst>
          </p:cNvPr>
          <p:cNvSpPr>
            <a:spLocks noGrp="1"/>
          </p:cNvSpPr>
          <p:nvPr>
            <p:ph type="sldNum" sz="quarter" idx="12"/>
          </p:nvPr>
        </p:nvSpPr>
        <p:spPr/>
        <p:txBody>
          <a:bodyPr/>
          <a:lstStyle/>
          <a:p>
            <a:fld id="{EC26F779-5E40-4C76-A508-B3F9F7E36125}" type="slidenum">
              <a:rPr lang="en-US" smtClean="0"/>
              <a:t>‹#›</a:t>
            </a:fld>
            <a:endParaRPr lang="en-US" dirty="0"/>
          </a:p>
        </p:txBody>
      </p:sp>
    </p:spTree>
    <p:extLst>
      <p:ext uri="{BB962C8B-B14F-4D97-AF65-F5344CB8AC3E}">
        <p14:creationId xmlns:p14="http://schemas.microsoft.com/office/powerpoint/2010/main" val="265850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0FE0B0-3B14-4892-9383-2D2F9CF4175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8CB988-72D1-43E4-A971-16AA76A4FF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20A977-FA65-42D1-BA95-91992F7D67DB}"/>
              </a:ext>
            </a:extLst>
          </p:cNvPr>
          <p:cNvSpPr>
            <a:spLocks noGrp="1"/>
          </p:cNvSpPr>
          <p:nvPr>
            <p:ph type="dt" sz="half" idx="10"/>
          </p:nvPr>
        </p:nvSpPr>
        <p:spPr>
          <a:xfrm>
            <a:off x="838200" y="6356350"/>
            <a:ext cx="2743200" cy="365125"/>
          </a:xfrm>
          <a:prstGeom prst="rect">
            <a:avLst/>
          </a:prstGeom>
        </p:spPr>
        <p:txBody>
          <a:bodyPr/>
          <a:lstStyle/>
          <a:p>
            <a:fld id="{9CDC8369-62A1-4AF1-8C6C-B473A259A23E}" type="datetimeFigureOut">
              <a:rPr lang="en-US" smtClean="0"/>
              <a:t>5/24/2022</a:t>
            </a:fld>
            <a:endParaRPr lang="en-US" dirty="0"/>
          </a:p>
        </p:txBody>
      </p:sp>
      <p:sp>
        <p:nvSpPr>
          <p:cNvPr id="5" name="Footer Placeholder 4">
            <a:extLst>
              <a:ext uri="{FF2B5EF4-FFF2-40B4-BE49-F238E27FC236}">
                <a16:creationId xmlns:a16="http://schemas.microsoft.com/office/drawing/2014/main" id="{644AE645-3926-45E2-9D76-8940E70336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56E8C3-F6D9-4E98-AC76-A7747FCC5113}"/>
              </a:ext>
            </a:extLst>
          </p:cNvPr>
          <p:cNvSpPr>
            <a:spLocks noGrp="1"/>
          </p:cNvSpPr>
          <p:nvPr>
            <p:ph type="sldNum" sz="quarter" idx="12"/>
          </p:nvPr>
        </p:nvSpPr>
        <p:spPr/>
        <p:txBody>
          <a:bodyPr/>
          <a:lstStyle/>
          <a:p>
            <a:fld id="{EC26F779-5E40-4C76-A508-B3F9F7E36125}" type="slidenum">
              <a:rPr lang="en-US" smtClean="0"/>
              <a:t>‹#›</a:t>
            </a:fld>
            <a:endParaRPr lang="en-US" dirty="0"/>
          </a:p>
        </p:txBody>
      </p:sp>
    </p:spTree>
    <p:extLst>
      <p:ext uri="{BB962C8B-B14F-4D97-AF65-F5344CB8AC3E}">
        <p14:creationId xmlns:p14="http://schemas.microsoft.com/office/powerpoint/2010/main" val="4288330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476B2-1BFE-4947-889C-67C4036616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1EDA12-2B7D-427E-BFAA-E60B02EC22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20B8783-DD9D-4882-A4CE-0B68282E7E3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A8E82E0-D02D-490D-84DF-724888616C31}"/>
              </a:ext>
            </a:extLst>
          </p:cNvPr>
          <p:cNvSpPr>
            <a:spLocks noGrp="1"/>
          </p:cNvSpPr>
          <p:nvPr>
            <p:ph type="sldNum" sz="quarter" idx="12"/>
          </p:nvPr>
        </p:nvSpPr>
        <p:spPr/>
        <p:txBody>
          <a:bodyPr/>
          <a:lstStyle/>
          <a:p>
            <a:fld id="{EC26F779-5E40-4C76-A508-B3F9F7E36125}" type="slidenum">
              <a:rPr lang="en-US" smtClean="0"/>
              <a:t>‹#›</a:t>
            </a:fld>
            <a:endParaRPr lang="en-US" dirty="0"/>
          </a:p>
        </p:txBody>
      </p:sp>
      <p:sp>
        <p:nvSpPr>
          <p:cNvPr id="7" name="TextBox 6">
            <a:extLst>
              <a:ext uri="{FF2B5EF4-FFF2-40B4-BE49-F238E27FC236}">
                <a16:creationId xmlns:a16="http://schemas.microsoft.com/office/drawing/2014/main" id="{1E5E325E-4556-4566-A82A-C1D67D764D67}"/>
              </a:ext>
            </a:extLst>
          </p:cNvPr>
          <p:cNvSpPr txBox="1"/>
          <p:nvPr userDrawn="1"/>
        </p:nvSpPr>
        <p:spPr>
          <a:xfrm>
            <a:off x="838200" y="6356350"/>
            <a:ext cx="3065342" cy="261610"/>
          </a:xfrm>
          <a:prstGeom prst="rect">
            <a:avLst/>
          </a:prstGeom>
          <a:noFill/>
        </p:spPr>
        <p:txBody>
          <a:bodyPr wrap="square" rtlCol="0">
            <a:spAutoFit/>
          </a:bodyPr>
          <a:lstStyle/>
          <a:p>
            <a:r>
              <a:rPr lang="en-US" sz="1100" dirty="0">
                <a:solidFill>
                  <a:srgbClr val="5F3235"/>
                </a:solidFill>
              </a:rPr>
              <a:t>www.anacyclosis.org</a:t>
            </a:r>
          </a:p>
        </p:txBody>
      </p:sp>
      <p:pic>
        <p:nvPicPr>
          <p:cNvPr id="8" name="Picture 7">
            <a:extLst>
              <a:ext uri="{FF2B5EF4-FFF2-40B4-BE49-F238E27FC236}">
                <a16:creationId xmlns:a16="http://schemas.microsoft.com/office/drawing/2014/main" id="{C2DD2832-9F16-4DB1-BB78-8565E79AA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94066" y="5067300"/>
            <a:ext cx="1547109" cy="1547109"/>
          </a:xfrm>
          <a:prstGeom prst="rect">
            <a:avLst/>
          </a:prstGeom>
        </p:spPr>
      </p:pic>
    </p:spTree>
    <p:extLst>
      <p:ext uri="{BB962C8B-B14F-4D97-AF65-F5344CB8AC3E}">
        <p14:creationId xmlns:p14="http://schemas.microsoft.com/office/powerpoint/2010/main" val="4065999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0820D-64C4-4320-9913-363F0F0D4C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F13291-97D0-434A-8649-E7EE661DF8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C02568-8B0B-484F-ADA3-8A771B4AA79C}"/>
              </a:ext>
            </a:extLst>
          </p:cNvPr>
          <p:cNvSpPr>
            <a:spLocks noGrp="1"/>
          </p:cNvSpPr>
          <p:nvPr>
            <p:ph type="dt" sz="half" idx="10"/>
          </p:nvPr>
        </p:nvSpPr>
        <p:spPr>
          <a:xfrm>
            <a:off x="838200" y="6356350"/>
            <a:ext cx="2743200" cy="365125"/>
          </a:xfrm>
          <a:prstGeom prst="rect">
            <a:avLst/>
          </a:prstGeom>
        </p:spPr>
        <p:txBody>
          <a:bodyPr/>
          <a:lstStyle/>
          <a:p>
            <a:fld id="{9CDC8369-62A1-4AF1-8C6C-B473A259A23E}" type="datetimeFigureOut">
              <a:rPr lang="en-US" smtClean="0"/>
              <a:t>5/24/2022</a:t>
            </a:fld>
            <a:endParaRPr lang="en-US" dirty="0"/>
          </a:p>
        </p:txBody>
      </p:sp>
      <p:sp>
        <p:nvSpPr>
          <p:cNvPr id="5" name="Footer Placeholder 4">
            <a:extLst>
              <a:ext uri="{FF2B5EF4-FFF2-40B4-BE49-F238E27FC236}">
                <a16:creationId xmlns:a16="http://schemas.microsoft.com/office/drawing/2014/main" id="{7E045EFB-1D7F-49CF-93C6-AABFDD8DE6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A004135-1C43-4669-95F8-9181A7254935}"/>
              </a:ext>
            </a:extLst>
          </p:cNvPr>
          <p:cNvSpPr>
            <a:spLocks noGrp="1"/>
          </p:cNvSpPr>
          <p:nvPr>
            <p:ph type="sldNum" sz="quarter" idx="12"/>
          </p:nvPr>
        </p:nvSpPr>
        <p:spPr/>
        <p:txBody>
          <a:bodyPr/>
          <a:lstStyle/>
          <a:p>
            <a:fld id="{EC26F779-5E40-4C76-A508-B3F9F7E36125}" type="slidenum">
              <a:rPr lang="en-US" smtClean="0"/>
              <a:t>‹#›</a:t>
            </a:fld>
            <a:endParaRPr lang="en-US" dirty="0"/>
          </a:p>
        </p:txBody>
      </p:sp>
      <p:pic>
        <p:nvPicPr>
          <p:cNvPr id="7" name="Picture 6">
            <a:extLst>
              <a:ext uri="{FF2B5EF4-FFF2-40B4-BE49-F238E27FC236}">
                <a16:creationId xmlns:a16="http://schemas.microsoft.com/office/drawing/2014/main" id="{E821A358-BCE2-43E8-BFA9-C82F934A2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94066" y="5067300"/>
            <a:ext cx="1547109" cy="1547109"/>
          </a:xfrm>
          <a:prstGeom prst="rect">
            <a:avLst/>
          </a:prstGeom>
        </p:spPr>
      </p:pic>
    </p:spTree>
    <p:extLst>
      <p:ext uri="{BB962C8B-B14F-4D97-AF65-F5344CB8AC3E}">
        <p14:creationId xmlns:p14="http://schemas.microsoft.com/office/powerpoint/2010/main" val="3961856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1696C-2E99-4798-B648-07DE386D94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449548-31B1-4BDF-A1E4-666508C4C7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EEDADB-5342-4832-8C6C-07D287D06D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AC3DC1-AB0B-4329-B11C-3F0C24D4BFA5}"/>
              </a:ext>
            </a:extLst>
          </p:cNvPr>
          <p:cNvSpPr>
            <a:spLocks noGrp="1"/>
          </p:cNvSpPr>
          <p:nvPr>
            <p:ph type="dt" sz="half" idx="10"/>
          </p:nvPr>
        </p:nvSpPr>
        <p:spPr>
          <a:xfrm>
            <a:off x="838200" y="6356350"/>
            <a:ext cx="2743200" cy="365125"/>
          </a:xfrm>
          <a:prstGeom prst="rect">
            <a:avLst/>
          </a:prstGeom>
        </p:spPr>
        <p:txBody>
          <a:bodyPr/>
          <a:lstStyle/>
          <a:p>
            <a:fld id="{9CDC8369-62A1-4AF1-8C6C-B473A259A23E}" type="datetimeFigureOut">
              <a:rPr lang="en-US" smtClean="0"/>
              <a:t>5/24/2022</a:t>
            </a:fld>
            <a:endParaRPr lang="en-US" dirty="0"/>
          </a:p>
        </p:txBody>
      </p:sp>
      <p:sp>
        <p:nvSpPr>
          <p:cNvPr id="6" name="Footer Placeholder 5">
            <a:extLst>
              <a:ext uri="{FF2B5EF4-FFF2-40B4-BE49-F238E27FC236}">
                <a16:creationId xmlns:a16="http://schemas.microsoft.com/office/drawing/2014/main" id="{4428A633-30D3-44D6-9CBD-BFAE09CDFB1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E1C7FF3-D308-45E5-9DDC-25135E27AF05}"/>
              </a:ext>
            </a:extLst>
          </p:cNvPr>
          <p:cNvSpPr>
            <a:spLocks noGrp="1"/>
          </p:cNvSpPr>
          <p:nvPr>
            <p:ph type="sldNum" sz="quarter" idx="12"/>
          </p:nvPr>
        </p:nvSpPr>
        <p:spPr/>
        <p:txBody>
          <a:bodyPr/>
          <a:lstStyle/>
          <a:p>
            <a:fld id="{EC26F779-5E40-4C76-A508-B3F9F7E36125}" type="slidenum">
              <a:rPr lang="en-US" smtClean="0"/>
              <a:t>‹#›</a:t>
            </a:fld>
            <a:endParaRPr lang="en-US" dirty="0"/>
          </a:p>
        </p:txBody>
      </p:sp>
    </p:spTree>
    <p:extLst>
      <p:ext uri="{BB962C8B-B14F-4D97-AF65-F5344CB8AC3E}">
        <p14:creationId xmlns:p14="http://schemas.microsoft.com/office/powerpoint/2010/main" val="856745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12A3C-0946-4A5B-8A8D-F0255B9557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B81549-B7E4-4352-8530-CAB80BB83E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515A4D-F80F-4DAA-B4EC-DE89868CBA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B7E656-E3B2-4FBB-A6BB-49C4830D6E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53DB86-F384-492B-9F13-0D9C06FE1C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827114-F904-4A68-8E8F-3CF66225FB08}"/>
              </a:ext>
            </a:extLst>
          </p:cNvPr>
          <p:cNvSpPr>
            <a:spLocks noGrp="1"/>
          </p:cNvSpPr>
          <p:nvPr>
            <p:ph type="dt" sz="half" idx="10"/>
          </p:nvPr>
        </p:nvSpPr>
        <p:spPr>
          <a:xfrm>
            <a:off x="838200" y="6356350"/>
            <a:ext cx="2743200" cy="365125"/>
          </a:xfrm>
          <a:prstGeom prst="rect">
            <a:avLst/>
          </a:prstGeom>
        </p:spPr>
        <p:txBody>
          <a:bodyPr/>
          <a:lstStyle/>
          <a:p>
            <a:fld id="{9CDC8369-62A1-4AF1-8C6C-B473A259A23E}" type="datetimeFigureOut">
              <a:rPr lang="en-US" smtClean="0"/>
              <a:t>5/24/2022</a:t>
            </a:fld>
            <a:endParaRPr lang="en-US" dirty="0"/>
          </a:p>
        </p:txBody>
      </p:sp>
      <p:sp>
        <p:nvSpPr>
          <p:cNvPr id="8" name="Footer Placeholder 7">
            <a:extLst>
              <a:ext uri="{FF2B5EF4-FFF2-40B4-BE49-F238E27FC236}">
                <a16:creationId xmlns:a16="http://schemas.microsoft.com/office/drawing/2014/main" id="{DC84421B-7C20-4109-AECB-817A01EABA2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F39DB02-091F-4C51-9E77-7A118B090F9D}"/>
              </a:ext>
            </a:extLst>
          </p:cNvPr>
          <p:cNvSpPr>
            <a:spLocks noGrp="1"/>
          </p:cNvSpPr>
          <p:nvPr>
            <p:ph type="sldNum" sz="quarter" idx="12"/>
          </p:nvPr>
        </p:nvSpPr>
        <p:spPr/>
        <p:txBody>
          <a:bodyPr/>
          <a:lstStyle/>
          <a:p>
            <a:fld id="{EC26F779-5E40-4C76-A508-B3F9F7E36125}" type="slidenum">
              <a:rPr lang="en-US" smtClean="0"/>
              <a:t>‹#›</a:t>
            </a:fld>
            <a:endParaRPr lang="en-US" dirty="0"/>
          </a:p>
        </p:txBody>
      </p:sp>
    </p:spTree>
    <p:extLst>
      <p:ext uri="{BB962C8B-B14F-4D97-AF65-F5344CB8AC3E}">
        <p14:creationId xmlns:p14="http://schemas.microsoft.com/office/powerpoint/2010/main" val="3802105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FEDE2-AB70-44AD-B7D8-B2AF5FCC7A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5B48D5-9E32-4E8E-8A77-5AE3E5A9D15B}"/>
              </a:ext>
            </a:extLst>
          </p:cNvPr>
          <p:cNvSpPr>
            <a:spLocks noGrp="1"/>
          </p:cNvSpPr>
          <p:nvPr>
            <p:ph type="dt" sz="half" idx="10"/>
          </p:nvPr>
        </p:nvSpPr>
        <p:spPr>
          <a:xfrm>
            <a:off x="838200" y="6356350"/>
            <a:ext cx="2743200" cy="365125"/>
          </a:xfrm>
          <a:prstGeom prst="rect">
            <a:avLst/>
          </a:prstGeom>
        </p:spPr>
        <p:txBody>
          <a:bodyPr/>
          <a:lstStyle/>
          <a:p>
            <a:fld id="{9CDC8369-62A1-4AF1-8C6C-B473A259A23E}" type="datetimeFigureOut">
              <a:rPr lang="en-US" smtClean="0"/>
              <a:t>5/24/2022</a:t>
            </a:fld>
            <a:endParaRPr lang="en-US" dirty="0"/>
          </a:p>
        </p:txBody>
      </p:sp>
      <p:sp>
        <p:nvSpPr>
          <p:cNvPr id="4" name="Footer Placeholder 3">
            <a:extLst>
              <a:ext uri="{FF2B5EF4-FFF2-40B4-BE49-F238E27FC236}">
                <a16:creationId xmlns:a16="http://schemas.microsoft.com/office/drawing/2014/main" id="{0D98DDA0-6F40-42FB-A157-6B0ACCBD31E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27C87C5-6967-4F8C-A74B-E0FC709D54CA}"/>
              </a:ext>
            </a:extLst>
          </p:cNvPr>
          <p:cNvSpPr>
            <a:spLocks noGrp="1"/>
          </p:cNvSpPr>
          <p:nvPr>
            <p:ph type="sldNum" sz="quarter" idx="12"/>
          </p:nvPr>
        </p:nvSpPr>
        <p:spPr/>
        <p:txBody>
          <a:bodyPr/>
          <a:lstStyle/>
          <a:p>
            <a:fld id="{EC26F779-5E40-4C76-A508-B3F9F7E36125}" type="slidenum">
              <a:rPr lang="en-US" smtClean="0"/>
              <a:t>‹#›</a:t>
            </a:fld>
            <a:endParaRPr lang="en-US" dirty="0"/>
          </a:p>
        </p:txBody>
      </p:sp>
    </p:spTree>
    <p:extLst>
      <p:ext uri="{BB962C8B-B14F-4D97-AF65-F5344CB8AC3E}">
        <p14:creationId xmlns:p14="http://schemas.microsoft.com/office/powerpoint/2010/main" val="2292314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8C6E3F-8527-42B1-AE02-1C8B5C3C194A}"/>
              </a:ext>
            </a:extLst>
          </p:cNvPr>
          <p:cNvSpPr>
            <a:spLocks noGrp="1"/>
          </p:cNvSpPr>
          <p:nvPr>
            <p:ph type="dt" sz="half" idx="10"/>
          </p:nvPr>
        </p:nvSpPr>
        <p:spPr>
          <a:xfrm>
            <a:off x="838200" y="6356350"/>
            <a:ext cx="2743200" cy="365125"/>
          </a:xfrm>
          <a:prstGeom prst="rect">
            <a:avLst/>
          </a:prstGeom>
        </p:spPr>
        <p:txBody>
          <a:bodyPr/>
          <a:lstStyle/>
          <a:p>
            <a:fld id="{9CDC8369-62A1-4AF1-8C6C-B473A259A23E}" type="datetimeFigureOut">
              <a:rPr lang="en-US" smtClean="0"/>
              <a:t>5/24/2022</a:t>
            </a:fld>
            <a:endParaRPr lang="en-US" dirty="0"/>
          </a:p>
        </p:txBody>
      </p:sp>
      <p:sp>
        <p:nvSpPr>
          <p:cNvPr id="3" name="Footer Placeholder 2">
            <a:extLst>
              <a:ext uri="{FF2B5EF4-FFF2-40B4-BE49-F238E27FC236}">
                <a16:creationId xmlns:a16="http://schemas.microsoft.com/office/drawing/2014/main" id="{D46D3C88-75D8-480C-BE59-B335A99FDE8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A6CF9FD-B7EB-49E2-BAC2-24AF33FEFDC2}"/>
              </a:ext>
            </a:extLst>
          </p:cNvPr>
          <p:cNvSpPr>
            <a:spLocks noGrp="1"/>
          </p:cNvSpPr>
          <p:nvPr>
            <p:ph type="sldNum" sz="quarter" idx="12"/>
          </p:nvPr>
        </p:nvSpPr>
        <p:spPr/>
        <p:txBody>
          <a:bodyPr/>
          <a:lstStyle/>
          <a:p>
            <a:fld id="{EC26F779-5E40-4C76-A508-B3F9F7E36125}" type="slidenum">
              <a:rPr lang="en-US" smtClean="0"/>
              <a:t>‹#›</a:t>
            </a:fld>
            <a:endParaRPr lang="en-US" dirty="0"/>
          </a:p>
        </p:txBody>
      </p:sp>
      <p:sp>
        <p:nvSpPr>
          <p:cNvPr id="6" name="TextBox 5">
            <a:extLst>
              <a:ext uri="{FF2B5EF4-FFF2-40B4-BE49-F238E27FC236}">
                <a16:creationId xmlns:a16="http://schemas.microsoft.com/office/drawing/2014/main" id="{E88B5E93-E48E-45FB-A8E5-113AC235BC69}"/>
              </a:ext>
            </a:extLst>
          </p:cNvPr>
          <p:cNvSpPr txBox="1"/>
          <p:nvPr userDrawn="1"/>
        </p:nvSpPr>
        <p:spPr>
          <a:xfrm>
            <a:off x="838200" y="6356350"/>
            <a:ext cx="3065342" cy="261610"/>
          </a:xfrm>
          <a:prstGeom prst="rect">
            <a:avLst/>
          </a:prstGeom>
          <a:noFill/>
        </p:spPr>
        <p:txBody>
          <a:bodyPr wrap="square" rtlCol="0">
            <a:spAutoFit/>
          </a:bodyPr>
          <a:lstStyle/>
          <a:p>
            <a:r>
              <a:rPr lang="en-US" sz="1100" dirty="0">
                <a:solidFill>
                  <a:srgbClr val="5F3235"/>
                </a:solidFill>
              </a:rPr>
              <a:t>www.anacyclosis.org</a:t>
            </a:r>
          </a:p>
        </p:txBody>
      </p:sp>
    </p:spTree>
    <p:extLst>
      <p:ext uri="{BB962C8B-B14F-4D97-AF65-F5344CB8AC3E}">
        <p14:creationId xmlns:p14="http://schemas.microsoft.com/office/powerpoint/2010/main" val="1757953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528FC-B488-41A7-98FA-6638ACD15D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0E570A-1CB8-49CD-9F39-A4BFF0C901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416031-B3C7-41F5-9861-800F26DEC3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7AF745-1FD8-41CC-8245-87D1A7B72E2C}"/>
              </a:ext>
            </a:extLst>
          </p:cNvPr>
          <p:cNvSpPr>
            <a:spLocks noGrp="1"/>
          </p:cNvSpPr>
          <p:nvPr>
            <p:ph type="dt" sz="half" idx="10"/>
          </p:nvPr>
        </p:nvSpPr>
        <p:spPr>
          <a:xfrm>
            <a:off x="838200" y="6356350"/>
            <a:ext cx="2743200" cy="365125"/>
          </a:xfrm>
          <a:prstGeom prst="rect">
            <a:avLst/>
          </a:prstGeom>
        </p:spPr>
        <p:txBody>
          <a:bodyPr/>
          <a:lstStyle/>
          <a:p>
            <a:fld id="{9CDC8369-62A1-4AF1-8C6C-B473A259A23E}" type="datetimeFigureOut">
              <a:rPr lang="en-US" smtClean="0"/>
              <a:t>5/24/2022</a:t>
            </a:fld>
            <a:endParaRPr lang="en-US" dirty="0"/>
          </a:p>
        </p:txBody>
      </p:sp>
      <p:sp>
        <p:nvSpPr>
          <p:cNvPr id="6" name="Footer Placeholder 5">
            <a:extLst>
              <a:ext uri="{FF2B5EF4-FFF2-40B4-BE49-F238E27FC236}">
                <a16:creationId xmlns:a16="http://schemas.microsoft.com/office/drawing/2014/main" id="{CF113D2F-A7F2-4205-87D8-950B571DBFF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A4ABF65-7016-4BD7-9898-FF78E878B984}"/>
              </a:ext>
            </a:extLst>
          </p:cNvPr>
          <p:cNvSpPr>
            <a:spLocks noGrp="1"/>
          </p:cNvSpPr>
          <p:nvPr>
            <p:ph type="sldNum" sz="quarter" idx="12"/>
          </p:nvPr>
        </p:nvSpPr>
        <p:spPr/>
        <p:txBody>
          <a:bodyPr/>
          <a:lstStyle/>
          <a:p>
            <a:fld id="{EC26F779-5E40-4C76-A508-B3F9F7E36125}" type="slidenum">
              <a:rPr lang="en-US" smtClean="0"/>
              <a:t>‹#›</a:t>
            </a:fld>
            <a:endParaRPr lang="en-US" dirty="0"/>
          </a:p>
        </p:txBody>
      </p:sp>
    </p:spTree>
    <p:extLst>
      <p:ext uri="{BB962C8B-B14F-4D97-AF65-F5344CB8AC3E}">
        <p14:creationId xmlns:p14="http://schemas.microsoft.com/office/powerpoint/2010/main" val="1399450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F0263-B29D-4A66-8CBF-B4EC925A57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2E65DD-33C2-4F5B-8C5B-29AD46B22F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8FA849C-7DD3-4DF7-91BA-EA9C96D9F6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EB1D4D-2CD8-446C-9922-A274E9BABA1D}"/>
              </a:ext>
            </a:extLst>
          </p:cNvPr>
          <p:cNvSpPr>
            <a:spLocks noGrp="1"/>
          </p:cNvSpPr>
          <p:nvPr>
            <p:ph type="dt" sz="half" idx="10"/>
          </p:nvPr>
        </p:nvSpPr>
        <p:spPr>
          <a:xfrm>
            <a:off x="838200" y="6356350"/>
            <a:ext cx="2743200" cy="365125"/>
          </a:xfrm>
          <a:prstGeom prst="rect">
            <a:avLst/>
          </a:prstGeom>
        </p:spPr>
        <p:txBody>
          <a:bodyPr/>
          <a:lstStyle/>
          <a:p>
            <a:fld id="{9CDC8369-62A1-4AF1-8C6C-B473A259A23E}" type="datetimeFigureOut">
              <a:rPr lang="en-US" smtClean="0"/>
              <a:t>5/24/2022</a:t>
            </a:fld>
            <a:endParaRPr lang="en-US" dirty="0"/>
          </a:p>
        </p:txBody>
      </p:sp>
      <p:sp>
        <p:nvSpPr>
          <p:cNvPr id="6" name="Footer Placeholder 5">
            <a:extLst>
              <a:ext uri="{FF2B5EF4-FFF2-40B4-BE49-F238E27FC236}">
                <a16:creationId xmlns:a16="http://schemas.microsoft.com/office/drawing/2014/main" id="{01B93510-8008-4B15-B123-4290C5930C4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9612AB-77B6-42D2-B643-7CBB050B6AB1}"/>
              </a:ext>
            </a:extLst>
          </p:cNvPr>
          <p:cNvSpPr>
            <a:spLocks noGrp="1"/>
          </p:cNvSpPr>
          <p:nvPr>
            <p:ph type="sldNum" sz="quarter" idx="12"/>
          </p:nvPr>
        </p:nvSpPr>
        <p:spPr/>
        <p:txBody>
          <a:bodyPr/>
          <a:lstStyle/>
          <a:p>
            <a:fld id="{EC26F779-5E40-4C76-A508-B3F9F7E36125}" type="slidenum">
              <a:rPr lang="en-US" smtClean="0"/>
              <a:t>‹#›</a:t>
            </a:fld>
            <a:endParaRPr lang="en-US" dirty="0"/>
          </a:p>
        </p:txBody>
      </p:sp>
    </p:spTree>
    <p:extLst>
      <p:ext uri="{BB962C8B-B14F-4D97-AF65-F5344CB8AC3E}">
        <p14:creationId xmlns:p14="http://schemas.microsoft.com/office/powerpoint/2010/main" val="2777720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DCA455-80B8-4949-BD11-42568D8EAD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CEF6E7-FAC6-4E11-8E13-BA4C03C562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8BC4DDE-E3A2-427C-BD50-1E72D6060A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17AE726-DAA4-46AA-A68C-8DD0040C45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26F779-5E40-4C76-A508-B3F9F7E36125}" type="slidenum">
              <a:rPr lang="en-US" smtClean="0"/>
              <a:t>‹#›</a:t>
            </a:fld>
            <a:endParaRPr lang="en-US" dirty="0"/>
          </a:p>
        </p:txBody>
      </p:sp>
    </p:spTree>
    <p:extLst>
      <p:ext uri="{BB962C8B-B14F-4D97-AF65-F5344CB8AC3E}">
        <p14:creationId xmlns:p14="http://schemas.microsoft.com/office/powerpoint/2010/main" val="1980184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41866-CEBA-4049-AF21-3D23E5E88806}"/>
              </a:ext>
            </a:extLst>
          </p:cNvPr>
          <p:cNvSpPr>
            <a:spLocks noGrp="1"/>
          </p:cNvSpPr>
          <p:nvPr>
            <p:ph type="title"/>
          </p:nvPr>
        </p:nvSpPr>
        <p:spPr>
          <a:xfrm>
            <a:off x="831850" y="946151"/>
            <a:ext cx="10515600" cy="1651000"/>
          </a:xfrm>
        </p:spPr>
        <p:txBody>
          <a:bodyPr/>
          <a:lstStyle/>
          <a:p>
            <a:r>
              <a:rPr lang="en-US" dirty="0">
                <a:ea typeface="Verdana" panose="020B0604030504040204" pitchFamily="34" charset="0"/>
                <a:cs typeface="Times New Roman" panose="02020603050405020304" pitchFamily="18" charset="0"/>
              </a:rPr>
              <a:t>One word to rule them all:</a:t>
            </a:r>
          </a:p>
        </p:txBody>
      </p:sp>
      <p:sp>
        <p:nvSpPr>
          <p:cNvPr id="3" name="Text Placeholder 2">
            <a:extLst>
              <a:ext uri="{FF2B5EF4-FFF2-40B4-BE49-F238E27FC236}">
                <a16:creationId xmlns:a16="http://schemas.microsoft.com/office/drawing/2014/main" id="{27C32C26-7A1E-4EF5-9828-3485036DC36D}"/>
              </a:ext>
            </a:extLst>
          </p:cNvPr>
          <p:cNvSpPr>
            <a:spLocks noGrp="1"/>
          </p:cNvSpPr>
          <p:nvPr>
            <p:ph type="body" idx="1"/>
          </p:nvPr>
        </p:nvSpPr>
        <p:spPr>
          <a:xfrm>
            <a:off x="831850" y="2597151"/>
            <a:ext cx="10515600" cy="3492499"/>
          </a:xfrm>
        </p:spPr>
        <p:txBody>
          <a:bodyPr>
            <a:normAutofit/>
          </a:bodyPr>
          <a:lstStyle/>
          <a:p>
            <a:r>
              <a:rPr lang="el-GR" sz="2200" b="0" dirty="0">
                <a:solidFill>
                  <a:srgbClr val="5F3235"/>
                </a:solidFill>
                <a:effectLst/>
                <a:latin typeface="+mj-lt"/>
                <a:ea typeface="Verdana" panose="020B0604030504040204" pitchFamily="34" charset="0"/>
                <a:cs typeface="Times New Roman" panose="02020603050405020304" pitchFamily="18" charset="0"/>
              </a:rPr>
              <a:t>ἀνακύκλωσις</a:t>
            </a:r>
            <a:endParaRPr lang="en-US" sz="2200" dirty="0">
              <a:solidFill>
                <a:srgbClr val="5F3235"/>
              </a:solidFill>
              <a:latin typeface="+mj-lt"/>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997886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3A904-9D03-472E-BD84-5750623EC08D}"/>
              </a:ext>
            </a:extLst>
          </p:cNvPr>
          <p:cNvSpPr>
            <a:spLocks noGrp="1"/>
          </p:cNvSpPr>
          <p:nvPr>
            <p:ph type="title"/>
          </p:nvPr>
        </p:nvSpPr>
        <p:spPr/>
        <p:txBody>
          <a:bodyPr/>
          <a:lstStyle/>
          <a:p>
            <a:r>
              <a:rPr lang="en-US" dirty="0"/>
              <a:t>Rome was the first superpower republic to consummate </a:t>
            </a:r>
            <a:r>
              <a:rPr lang="en-US" dirty="0" err="1"/>
              <a:t>Anacyclosis</a:t>
            </a:r>
            <a:r>
              <a:rPr lang="en-US" dirty="0"/>
              <a:t>.</a:t>
            </a:r>
          </a:p>
        </p:txBody>
      </p:sp>
      <p:sp>
        <p:nvSpPr>
          <p:cNvPr id="3" name="Content Placeholder 2">
            <a:extLst>
              <a:ext uri="{FF2B5EF4-FFF2-40B4-BE49-F238E27FC236}">
                <a16:creationId xmlns:a16="http://schemas.microsoft.com/office/drawing/2014/main" id="{E1A45693-1F60-461E-B631-B00962758737}"/>
              </a:ext>
            </a:extLst>
          </p:cNvPr>
          <p:cNvSpPr>
            <a:spLocks noGrp="1"/>
          </p:cNvSpPr>
          <p:nvPr>
            <p:ph idx="1"/>
          </p:nvPr>
        </p:nvSpPr>
        <p:spPr/>
        <p:txBody>
          <a:bodyPr>
            <a:normAutofit/>
          </a:bodyPr>
          <a:lstStyle/>
          <a:p>
            <a:pPr>
              <a:lnSpc>
                <a:spcPct val="100000"/>
              </a:lnSpc>
              <a:spcBef>
                <a:spcPts val="0"/>
              </a:spcBef>
            </a:pPr>
            <a:r>
              <a:rPr lang="en-US" sz="2200" dirty="0">
                <a:latin typeface="+mj-lt"/>
              </a:rPr>
              <a:t>753 BC: Rome at the beginning was ruled by kings.</a:t>
            </a:r>
          </a:p>
          <a:p>
            <a:pPr>
              <a:lnSpc>
                <a:spcPct val="100000"/>
              </a:lnSpc>
              <a:spcBef>
                <a:spcPts val="0"/>
              </a:spcBef>
            </a:pPr>
            <a:r>
              <a:rPr lang="en-US" sz="2200" dirty="0">
                <a:latin typeface="+mj-lt"/>
              </a:rPr>
              <a:t>509 BC: Aristocrats </a:t>
            </a:r>
            <a:r>
              <a:rPr lang="en-US" sz="2200" b="0" i="0" dirty="0">
                <a:effectLst/>
                <a:latin typeface="+mj-lt"/>
              </a:rPr>
              <a:t>expelled the last tyrant.  </a:t>
            </a:r>
          </a:p>
          <a:p>
            <a:pPr>
              <a:lnSpc>
                <a:spcPct val="100000"/>
              </a:lnSpc>
              <a:spcBef>
                <a:spcPts val="0"/>
              </a:spcBef>
            </a:pPr>
            <a:r>
              <a:rPr lang="en-US" sz="2200" b="0" i="0" dirty="0">
                <a:effectLst/>
                <a:latin typeface="+mj-lt"/>
              </a:rPr>
              <a:t>494 BC: Commoners begin </a:t>
            </a:r>
            <a:r>
              <a:rPr lang="en-US" sz="2200" dirty="0">
                <a:latin typeface="+mj-lt"/>
              </a:rPr>
              <a:t>agitating against Patrician aristocracy.</a:t>
            </a:r>
            <a:r>
              <a:rPr lang="en-US" sz="2200" b="0" i="0" dirty="0">
                <a:effectLst/>
                <a:latin typeface="+mj-lt"/>
              </a:rPr>
              <a:t>  </a:t>
            </a:r>
          </a:p>
          <a:p>
            <a:pPr>
              <a:lnSpc>
                <a:spcPct val="100000"/>
              </a:lnSpc>
              <a:spcBef>
                <a:spcPts val="0"/>
              </a:spcBef>
            </a:pPr>
            <a:r>
              <a:rPr lang="en-US" sz="2200" dirty="0">
                <a:solidFill>
                  <a:srgbClr val="5F3235"/>
                </a:solidFill>
                <a:latin typeface="+mj-lt"/>
              </a:rPr>
              <a:t>396 BC: Rome achieves first significant conquest (Veii).</a:t>
            </a:r>
            <a:endParaRPr lang="en-US" sz="2200" b="0" i="0" dirty="0">
              <a:solidFill>
                <a:srgbClr val="5F3235"/>
              </a:solidFill>
              <a:effectLst/>
              <a:latin typeface="+mj-lt"/>
            </a:endParaRPr>
          </a:p>
          <a:p>
            <a:pPr>
              <a:lnSpc>
                <a:spcPct val="100000"/>
              </a:lnSpc>
              <a:spcBef>
                <a:spcPts val="0"/>
              </a:spcBef>
            </a:pPr>
            <a:r>
              <a:rPr lang="en-US" sz="2200" dirty="0">
                <a:latin typeface="+mj-lt"/>
              </a:rPr>
              <a:t>287 BC: The Patrician aristocracy was eclipsed by moneyed oligarchy. </a:t>
            </a:r>
          </a:p>
          <a:p>
            <a:pPr>
              <a:lnSpc>
                <a:spcPct val="100000"/>
              </a:lnSpc>
              <a:spcBef>
                <a:spcPts val="0"/>
              </a:spcBef>
            </a:pPr>
            <a:r>
              <a:rPr lang="en-US" sz="2200" dirty="0">
                <a:latin typeface="+mj-lt"/>
              </a:rPr>
              <a:t>267 BC, 133 BC: Democratic laws promoting rationing of land passed (</a:t>
            </a:r>
            <a:r>
              <a:rPr lang="en-US" sz="2200" i="1" dirty="0">
                <a:latin typeface="+mj-lt"/>
              </a:rPr>
              <a:t>Lex </a:t>
            </a:r>
            <a:r>
              <a:rPr lang="en-US" sz="2200" i="1" dirty="0" err="1">
                <a:latin typeface="+mj-lt"/>
              </a:rPr>
              <a:t>Licinia</a:t>
            </a:r>
            <a:r>
              <a:rPr lang="en-US" sz="2200" i="1" dirty="0">
                <a:latin typeface="+mj-lt"/>
              </a:rPr>
              <a:t> </a:t>
            </a:r>
            <a:r>
              <a:rPr lang="en-US" sz="2200" i="1" dirty="0" err="1">
                <a:latin typeface="+mj-lt"/>
              </a:rPr>
              <a:t>Sextia</a:t>
            </a:r>
            <a:r>
              <a:rPr lang="en-US" sz="2200" dirty="0">
                <a:latin typeface="+mj-lt"/>
              </a:rPr>
              <a:t>,</a:t>
            </a:r>
            <a:r>
              <a:rPr lang="en-US" sz="2200" i="1" dirty="0">
                <a:latin typeface="+mj-lt"/>
              </a:rPr>
              <a:t> Lex </a:t>
            </a:r>
            <a:r>
              <a:rPr lang="en-US" sz="2200" i="1" dirty="0" err="1">
                <a:latin typeface="+mj-lt"/>
              </a:rPr>
              <a:t>Sempronia</a:t>
            </a:r>
            <a:r>
              <a:rPr lang="en-US" sz="2200" i="1" dirty="0">
                <a:latin typeface="+mj-lt"/>
              </a:rPr>
              <a:t> </a:t>
            </a:r>
            <a:r>
              <a:rPr lang="en-US" sz="2200" i="1" dirty="0" err="1">
                <a:latin typeface="+mj-lt"/>
              </a:rPr>
              <a:t>Agraria</a:t>
            </a:r>
            <a:r>
              <a:rPr lang="en-US" sz="2200" dirty="0">
                <a:latin typeface="+mj-lt"/>
              </a:rPr>
              <a:t>).</a:t>
            </a:r>
          </a:p>
          <a:p>
            <a:pPr>
              <a:lnSpc>
                <a:spcPct val="100000"/>
              </a:lnSpc>
              <a:spcBef>
                <a:spcPts val="0"/>
              </a:spcBef>
            </a:pPr>
            <a:r>
              <a:rPr lang="en-US" sz="2200" dirty="0">
                <a:solidFill>
                  <a:srgbClr val="5F3235"/>
                </a:solidFill>
                <a:latin typeface="+mj-lt"/>
              </a:rPr>
              <a:t>241 BC: Rome acquires first province (Sicily).</a:t>
            </a:r>
          </a:p>
          <a:p>
            <a:pPr>
              <a:lnSpc>
                <a:spcPct val="100000"/>
              </a:lnSpc>
              <a:spcBef>
                <a:spcPts val="0"/>
              </a:spcBef>
            </a:pPr>
            <a:r>
              <a:rPr lang="en-US" sz="2200" dirty="0">
                <a:solidFill>
                  <a:srgbClr val="5F3235"/>
                </a:solidFill>
                <a:latin typeface="+mj-lt"/>
              </a:rPr>
              <a:t>146 BC: Rome defeats Carthage, achieving Mediterranean hegemony.</a:t>
            </a:r>
          </a:p>
          <a:p>
            <a:pPr>
              <a:lnSpc>
                <a:spcPct val="100000"/>
              </a:lnSpc>
              <a:spcBef>
                <a:spcPts val="0"/>
              </a:spcBef>
            </a:pPr>
            <a:r>
              <a:rPr lang="en-US" sz="2200" dirty="0">
                <a:latin typeface="+mj-lt"/>
              </a:rPr>
              <a:t>123 BC: Grain dole established (</a:t>
            </a:r>
            <a:r>
              <a:rPr lang="en-US" sz="2200" i="1" dirty="0">
                <a:latin typeface="+mj-lt"/>
              </a:rPr>
              <a:t>Lex </a:t>
            </a:r>
            <a:r>
              <a:rPr lang="en-US" sz="2200" i="1" dirty="0" err="1">
                <a:latin typeface="+mj-lt"/>
              </a:rPr>
              <a:t>Frumentaria</a:t>
            </a:r>
            <a:r>
              <a:rPr lang="en-US" sz="2200" dirty="0">
                <a:latin typeface="+mj-lt"/>
              </a:rPr>
              <a:t>,</a:t>
            </a:r>
            <a:r>
              <a:rPr lang="en-US" sz="2200" i="1" dirty="0">
                <a:latin typeface="+mj-lt"/>
              </a:rPr>
              <a:t> </a:t>
            </a:r>
            <a:r>
              <a:rPr lang="en-US" sz="2200" i="1" dirty="0" err="1">
                <a:latin typeface="+mj-lt"/>
              </a:rPr>
              <a:t>Cura</a:t>
            </a:r>
            <a:r>
              <a:rPr lang="en-US" sz="2200" i="1" dirty="0">
                <a:latin typeface="+mj-lt"/>
              </a:rPr>
              <a:t> Annonae</a:t>
            </a:r>
            <a:r>
              <a:rPr lang="en-US" sz="2200" dirty="0">
                <a:latin typeface="+mj-lt"/>
              </a:rPr>
              <a:t>).</a:t>
            </a:r>
            <a:endParaRPr lang="en-US" sz="2200" i="1" dirty="0">
              <a:latin typeface="+mj-lt"/>
            </a:endParaRPr>
          </a:p>
          <a:p>
            <a:pPr>
              <a:lnSpc>
                <a:spcPct val="100000"/>
              </a:lnSpc>
              <a:spcBef>
                <a:spcPts val="0"/>
              </a:spcBef>
            </a:pPr>
            <a:r>
              <a:rPr lang="en-US" sz="2200" b="0" i="0" dirty="0">
                <a:effectLst/>
                <a:latin typeface="+mj-lt"/>
              </a:rPr>
              <a:t>107 BC-27 BC: Violent populist agitation/conservative reaction occurs. </a:t>
            </a:r>
          </a:p>
          <a:p>
            <a:pPr>
              <a:lnSpc>
                <a:spcPct val="100000"/>
              </a:lnSpc>
              <a:spcBef>
                <a:spcPts val="0"/>
              </a:spcBef>
            </a:pPr>
            <a:r>
              <a:rPr lang="en-US" sz="2200" b="0" i="0" dirty="0">
                <a:solidFill>
                  <a:srgbClr val="5F3235"/>
                </a:solidFill>
                <a:effectLst/>
                <a:latin typeface="+mj-lt"/>
              </a:rPr>
              <a:t>27 BC: </a:t>
            </a:r>
            <a:r>
              <a:rPr lang="en-US" sz="2200" dirty="0">
                <a:solidFill>
                  <a:srgbClr val="5F3235"/>
                </a:solidFill>
                <a:latin typeface="+mj-lt"/>
              </a:rPr>
              <a:t>The entire </a:t>
            </a:r>
            <a:r>
              <a:rPr lang="en-US" sz="2200" b="0" i="0" dirty="0">
                <a:solidFill>
                  <a:srgbClr val="5F3235"/>
                </a:solidFill>
                <a:effectLst/>
                <a:latin typeface="+mj-lt"/>
              </a:rPr>
              <a:t>Mediterranean Basin submits to imperial monarchy.</a:t>
            </a:r>
            <a:r>
              <a:rPr lang="en-US" sz="2200" dirty="0">
                <a:solidFill>
                  <a:srgbClr val="5F3235"/>
                </a:solidFill>
                <a:latin typeface="+mj-lt"/>
              </a:rPr>
              <a:t> </a:t>
            </a:r>
          </a:p>
          <a:p>
            <a:pPr marL="0" indent="0">
              <a:lnSpc>
                <a:spcPct val="100000"/>
              </a:lnSpc>
              <a:spcBef>
                <a:spcPts val="0"/>
              </a:spcBef>
              <a:buNone/>
            </a:pPr>
            <a:endParaRPr lang="en-US" sz="2200" dirty="0">
              <a:latin typeface="+mj-lt"/>
            </a:endParaRPr>
          </a:p>
        </p:txBody>
      </p:sp>
    </p:spTree>
    <p:extLst>
      <p:ext uri="{BB962C8B-B14F-4D97-AF65-F5344CB8AC3E}">
        <p14:creationId xmlns:p14="http://schemas.microsoft.com/office/powerpoint/2010/main" val="33906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3A904-9D03-472E-BD84-5750623EC08D}"/>
              </a:ext>
            </a:extLst>
          </p:cNvPr>
          <p:cNvSpPr>
            <a:spLocks noGrp="1"/>
          </p:cNvSpPr>
          <p:nvPr>
            <p:ph type="title"/>
          </p:nvPr>
        </p:nvSpPr>
        <p:spPr/>
        <p:txBody>
          <a:bodyPr/>
          <a:lstStyle/>
          <a:p>
            <a:r>
              <a:rPr lang="en-US" dirty="0"/>
              <a:t>The consummation of </a:t>
            </a:r>
            <a:r>
              <a:rPr lang="en-US" dirty="0" err="1"/>
              <a:t>Anacyclosis</a:t>
            </a:r>
            <a:r>
              <a:rPr lang="en-US" dirty="0"/>
              <a:t> entails two separate but related processes:</a:t>
            </a:r>
          </a:p>
        </p:txBody>
      </p:sp>
      <p:sp>
        <p:nvSpPr>
          <p:cNvPr id="3" name="Content Placeholder 2">
            <a:extLst>
              <a:ext uri="{FF2B5EF4-FFF2-40B4-BE49-F238E27FC236}">
                <a16:creationId xmlns:a16="http://schemas.microsoft.com/office/drawing/2014/main" id="{E1A45693-1F60-461E-B631-B00962758737}"/>
              </a:ext>
            </a:extLst>
          </p:cNvPr>
          <p:cNvSpPr>
            <a:spLocks noGrp="1"/>
          </p:cNvSpPr>
          <p:nvPr>
            <p:ph idx="1"/>
          </p:nvPr>
        </p:nvSpPr>
        <p:spPr/>
        <p:txBody>
          <a:bodyPr>
            <a:normAutofit/>
          </a:bodyPr>
          <a:lstStyle/>
          <a:p>
            <a:pPr>
              <a:lnSpc>
                <a:spcPct val="100000"/>
              </a:lnSpc>
              <a:spcBef>
                <a:spcPts val="0"/>
              </a:spcBef>
            </a:pPr>
            <a:r>
              <a:rPr lang="en-US" sz="2200" dirty="0">
                <a:latin typeface="+mj-lt"/>
              </a:rPr>
              <a:t>First, an internal revolutionary sequence pursuant to which political power is ultimately concentrated in the </a:t>
            </a:r>
            <a:r>
              <a:rPr lang="en-US" sz="2200" dirty="0">
                <a:solidFill>
                  <a:srgbClr val="5F3235"/>
                </a:solidFill>
                <a:latin typeface="+mj-lt"/>
              </a:rPr>
              <a:t>monarchy of a single person</a:t>
            </a:r>
            <a:r>
              <a:rPr lang="en-US" sz="2200" dirty="0">
                <a:latin typeface="+mj-lt"/>
              </a:rPr>
              <a:t>.</a:t>
            </a:r>
          </a:p>
          <a:p>
            <a:pPr>
              <a:lnSpc>
                <a:spcPct val="100000"/>
              </a:lnSpc>
              <a:spcBef>
                <a:spcPts val="0"/>
              </a:spcBef>
            </a:pPr>
            <a:r>
              <a:rPr lang="en-US" sz="2200" dirty="0">
                <a:latin typeface="+mj-lt"/>
              </a:rPr>
              <a:t>Second, an external process of territorial integration pursuant to which territory is consolidated under the </a:t>
            </a:r>
            <a:r>
              <a:rPr lang="en-US" sz="2200" dirty="0">
                <a:solidFill>
                  <a:srgbClr val="5F3235"/>
                </a:solidFill>
                <a:latin typeface="+mj-lt"/>
              </a:rPr>
              <a:t>hegemony of a single state</a:t>
            </a:r>
            <a:r>
              <a:rPr lang="en-US" sz="2200" dirty="0">
                <a:latin typeface="+mj-lt"/>
              </a:rPr>
              <a:t>.</a:t>
            </a:r>
          </a:p>
          <a:p>
            <a:pPr>
              <a:lnSpc>
                <a:spcPct val="100000"/>
              </a:lnSpc>
              <a:spcBef>
                <a:spcPts val="0"/>
              </a:spcBef>
            </a:pPr>
            <a:r>
              <a:rPr lang="en-US" sz="2200" dirty="0">
                <a:latin typeface="+mj-lt"/>
              </a:rPr>
              <a:t>In Antiquity, both processes were consummated in the person of </a:t>
            </a:r>
            <a:r>
              <a:rPr lang="en-US" sz="2200" i="1" dirty="0">
                <a:solidFill>
                  <a:srgbClr val="5F3235"/>
                </a:solidFill>
                <a:latin typeface="+mj-lt"/>
              </a:rPr>
              <a:t>Gaius Julius Caesar Octavianus</a:t>
            </a:r>
            <a:r>
              <a:rPr lang="en-US" sz="2200" dirty="0">
                <a:solidFill>
                  <a:srgbClr val="5F3235"/>
                </a:solidFill>
                <a:latin typeface="+mj-lt"/>
              </a:rPr>
              <a:t>, </a:t>
            </a:r>
            <a:r>
              <a:rPr lang="en-US" sz="2200" i="1" dirty="0">
                <a:solidFill>
                  <a:srgbClr val="5F3235"/>
                </a:solidFill>
                <a:latin typeface="+mj-lt"/>
              </a:rPr>
              <a:t>Imperator Caesar Augustus</a:t>
            </a:r>
            <a:r>
              <a:rPr lang="en-US" sz="2200" dirty="0">
                <a:latin typeface="+mj-lt"/>
              </a:rPr>
              <a:t>.</a:t>
            </a:r>
          </a:p>
        </p:txBody>
      </p:sp>
    </p:spTree>
    <p:extLst>
      <p:ext uri="{BB962C8B-B14F-4D97-AF65-F5344CB8AC3E}">
        <p14:creationId xmlns:p14="http://schemas.microsoft.com/office/powerpoint/2010/main" val="3634803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3A904-9D03-472E-BD84-5750623EC08D}"/>
              </a:ext>
            </a:extLst>
          </p:cNvPr>
          <p:cNvSpPr>
            <a:spLocks noGrp="1"/>
          </p:cNvSpPr>
          <p:nvPr>
            <p:ph type="title"/>
          </p:nvPr>
        </p:nvSpPr>
        <p:spPr/>
        <p:txBody>
          <a:bodyPr>
            <a:normAutofit/>
          </a:bodyPr>
          <a:lstStyle/>
          <a:p>
            <a:r>
              <a:rPr lang="en-US" dirty="0" err="1"/>
              <a:t>Anacyclosis</a:t>
            </a:r>
            <a:r>
              <a:rPr lang="en-US" dirty="0"/>
              <a:t> is so hot right now. It has been since Antiquity. See: </a:t>
            </a:r>
          </a:p>
        </p:txBody>
      </p:sp>
      <p:sp>
        <p:nvSpPr>
          <p:cNvPr id="3" name="Content Placeholder 2">
            <a:extLst>
              <a:ext uri="{FF2B5EF4-FFF2-40B4-BE49-F238E27FC236}">
                <a16:creationId xmlns:a16="http://schemas.microsoft.com/office/drawing/2014/main" id="{E1A45693-1F60-461E-B631-B00962758737}"/>
              </a:ext>
            </a:extLst>
          </p:cNvPr>
          <p:cNvSpPr>
            <a:spLocks noGrp="1"/>
          </p:cNvSpPr>
          <p:nvPr>
            <p:ph idx="1"/>
          </p:nvPr>
        </p:nvSpPr>
        <p:spPr/>
        <p:txBody>
          <a:bodyPr>
            <a:normAutofit/>
          </a:bodyPr>
          <a:lstStyle/>
          <a:p>
            <a:pPr>
              <a:lnSpc>
                <a:spcPct val="100000"/>
              </a:lnSpc>
              <a:spcBef>
                <a:spcPts val="0"/>
              </a:spcBef>
            </a:pPr>
            <a:r>
              <a:rPr lang="en-US" sz="2200" dirty="0"/>
              <a:t>Plato, </a:t>
            </a:r>
            <a:r>
              <a:rPr lang="en-US" sz="2200" i="1" dirty="0"/>
              <a:t>Republic</a:t>
            </a:r>
            <a:r>
              <a:rPr lang="en-US" sz="2200" dirty="0"/>
              <a:t>, c. 375 BC (specifically referenced by Polybius).</a:t>
            </a:r>
          </a:p>
          <a:p>
            <a:pPr>
              <a:lnSpc>
                <a:spcPct val="100000"/>
              </a:lnSpc>
              <a:spcBef>
                <a:spcPts val="0"/>
              </a:spcBef>
            </a:pPr>
            <a:r>
              <a:rPr lang="en-US" sz="2200" dirty="0"/>
              <a:t>Aristotle, </a:t>
            </a:r>
            <a:r>
              <a:rPr lang="en-US" sz="2200" i="1" dirty="0"/>
              <a:t>Nicomachean Ethics</a:t>
            </a:r>
            <a:r>
              <a:rPr lang="en-US" sz="2200" dirty="0"/>
              <a:t>, c. 350 BC.</a:t>
            </a:r>
          </a:p>
          <a:p>
            <a:pPr>
              <a:lnSpc>
                <a:spcPct val="100000"/>
              </a:lnSpc>
              <a:spcBef>
                <a:spcPts val="0"/>
              </a:spcBef>
            </a:pPr>
            <a:r>
              <a:rPr lang="en-US" sz="2200" dirty="0" err="1"/>
              <a:t>Panaetius</a:t>
            </a:r>
            <a:r>
              <a:rPr lang="en-US" sz="2200" dirty="0"/>
              <a:t>/</a:t>
            </a:r>
            <a:r>
              <a:rPr lang="en-US" sz="2200" dirty="0" err="1"/>
              <a:t>Deimachus</a:t>
            </a:r>
            <a:r>
              <a:rPr lang="en-US" sz="2200" dirty="0"/>
              <a:t> (in the </a:t>
            </a:r>
            <a:r>
              <a:rPr lang="en-US" sz="2200" dirty="0" err="1"/>
              <a:t>Scipionic</a:t>
            </a:r>
            <a:r>
              <a:rPr lang="en-US" sz="2200" dirty="0"/>
              <a:t> Circle – possibly Polybius’ source).</a:t>
            </a:r>
          </a:p>
          <a:p>
            <a:pPr>
              <a:lnSpc>
                <a:spcPct val="100000"/>
              </a:lnSpc>
              <a:spcBef>
                <a:spcPts val="0"/>
              </a:spcBef>
            </a:pPr>
            <a:r>
              <a:rPr lang="en-US" sz="2200" dirty="0">
                <a:solidFill>
                  <a:srgbClr val="5F3235"/>
                </a:solidFill>
              </a:rPr>
              <a:t>Polybius, </a:t>
            </a:r>
            <a:r>
              <a:rPr lang="en-US" sz="2200" i="1" dirty="0">
                <a:solidFill>
                  <a:srgbClr val="5F3235"/>
                </a:solidFill>
              </a:rPr>
              <a:t>Histories</a:t>
            </a:r>
            <a:r>
              <a:rPr lang="en-US" sz="2200" dirty="0">
                <a:solidFill>
                  <a:srgbClr val="5F3235"/>
                </a:solidFill>
              </a:rPr>
              <a:t>, c. 133 BC (the author of </a:t>
            </a:r>
            <a:r>
              <a:rPr lang="en-US" sz="2200" dirty="0" err="1">
                <a:solidFill>
                  <a:srgbClr val="5F3235"/>
                </a:solidFill>
              </a:rPr>
              <a:t>Anacyclosis</a:t>
            </a:r>
            <a:r>
              <a:rPr lang="en-US" sz="2200" dirty="0">
                <a:solidFill>
                  <a:srgbClr val="5F3235"/>
                </a:solidFill>
              </a:rPr>
              <a:t>).</a:t>
            </a:r>
          </a:p>
          <a:p>
            <a:pPr>
              <a:lnSpc>
                <a:spcPct val="100000"/>
              </a:lnSpc>
              <a:spcBef>
                <a:spcPts val="0"/>
              </a:spcBef>
            </a:pPr>
            <a:r>
              <a:rPr lang="en-US" sz="2200" dirty="0"/>
              <a:t>Sallust, </a:t>
            </a:r>
            <a:r>
              <a:rPr lang="en-US" sz="2200" i="1" dirty="0"/>
              <a:t>Conspiracy of Catiline</a:t>
            </a:r>
            <a:r>
              <a:rPr lang="en-US" sz="2200" dirty="0"/>
              <a:t>, c. 44 BC.</a:t>
            </a:r>
          </a:p>
          <a:p>
            <a:pPr>
              <a:lnSpc>
                <a:spcPct val="100000"/>
              </a:lnSpc>
              <a:spcBef>
                <a:spcPts val="0"/>
              </a:spcBef>
            </a:pPr>
            <a:r>
              <a:rPr lang="en-US" sz="2200" dirty="0"/>
              <a:t>Dionysius, </a:t>
            </a:r>
            <a:r>
              <a:rPr lang="en-US" sz="2200" i="1" dirty="0"/>
              <a:t>Roman Antiquities</a:t>
            </a:r>
            <a:r>
              <a:rPr lang="en-US" sz="2200" dirty="0"/>
              <a:t>, 7 BC.</a:t>
            </a:r>
          </a:p>
          <a:p>
            <a:pPr>
              <a:lnSpc>
                <a:spcPct val="100000"/>
              </a:lnSpc>
              <a:spcBef>
                <a:spcPts val="0"/>
              </a:spcBef>
            </a:pPr>
            <a:r>
              <a:rPr lang="en-US" sz="2200" dirty="0"/>
              <a:t>Pomponius, </a:t>
            </a:r>
            <a:r>
              <a:rPr lang="en-US" sz="2200" i="1" dirty="0"/>
              <a:t>Digest of Justinian</a:t>
            </a:r>
            <a:r>
              <a:rPr lang="en-US" sz="2200" dirty="0"/>
              <a:t>, 530 AD.</a:t>
            </a:r>
          </a:p>
          <a:p>
            <a:pPr>
              <a:lnSpc>
                <a:spcPct val="100000"/>
              </a:lnSpc>
              <a:spcBef>
                <a:spcPts val="0"/>
              </a:spcBef>
            </a:pPr>
            <a:r>
              <a:rPr lang="en-US" sz="2200" dirty="0" err="1"/>
              <a:t>Niccolo</a:t>
            </a:r>
            <a:r>
              <a:rPr lang="en-US" sz="2200" dirty="0"/>
              <a:t> Machiavelli, </a:t>
            </a:r>
            <a:r>
              <a:rPr lang="en-US" sz="2200" i="1" dirty="0"/>
              <a:t>Discourses on Livy</a:t>
            </a:r>
            <a:r>
              <a:rPr lang="en-US" sz="2200" dirty="0"/>
              <a:t>, c. 1517.</a:t>
            </a:r>
          </a:p>
          <a:p>
            <a:pPr>
              <a:lnSpc>
                <a:spcPct val="100000"/>
              </a:lnSpc>
              <a:spcBef>
                <a:spcPts val="0"/>
              </a:spcBef>
            </a:pPr>
            <a:r>
              <a:rPr lang="en-US" sz="2200" dirty="0"/>
              <a:t>Francesco Sansovino, </a:t>
            </a:r>
            <a:r>
              <a:rPr lang="en-US" sz="2200" i="1" dirty="0" err="1"/>
              <a:t>Propositioni</a:t>
            </a:r>
            <a:r>
              <a:rPr lang="en-US" sz="2200" i="1" dirty="0"/>
              <a:t> Overo </a:t>
            </a:r>
            <a:r>
              <a:rPr lang="en-US" sz="2200" i="1" dirty="0" err="1"/>
              <a:t>Considerationi</a:t>
            </a:r>
            <a:r>
              <a:rPr lang="en-US" sz="2200" dirty="0"/>
              <a:t>, 1583.</a:t>
            </a:r>
          </a:p>
          <a:p>
            <a:pPr>
              <a:lnSpc>
                <a:spcPct val="100000"/>
              </a:lnSpc>
              <a:spcBef>
                <a:spcPts val="0"/>
              </a:spcBef>
            </a:pPr>
            <a:r>
              <a:rPr lang="en-US" sz="2200" dirty="0"/>
              <a:t>Charles I, </a:t>
            </a:r>
            <a:r>
              <a:rPr lang="en-US" sz="2200" i="1" dirty="0"/>
              <a:t>Answer to the Nineteen Propositions</a:t>
            </a:r>
            <a:r>
              <a:rPr lang="en-US" sz="2200" dirty="0"/>
              <a:t>, 1642.</a:t>
            </a:r>
          </a:p>
          <a:p>
            <a:pPr>
              <a:lnSpc>
                <a:spcPct val="100000"/>
              </a:lnSpc>
              <a:spcBef>
                <a:spcPts val="0"/>
              </a:spcBef>
            </a:pPr>
            <a:r>
              <a:rPr lang="en-US" sz="2200" dirty="0"/>
              <a:t>John Adams, </a:t>
            </a:r>
            <a:r>
              <a:rPr lang="en-US" sz="2200" i="1" dirty="0"/>
              <a:t>An Essay on Man’s Lust for Power</a:t>
            </a:r>
            <a:r>
              <a:rPr lang="en-US" sz="2200" dirty="0"/>
              <a:t>, 1763.</a:t>
            </a:r>
          </a:p>
          <a:p>
            <a:pPr>
              <a:lnSpc>
                <a:spcPct val="100000"/>
              </a:lnSpc>
              <a:spcBef>
                <a:spcPts val="0"/>
              </a:spcBef>
            </a:pPr>
            <a:r>
              <a:rPr lang="en-US" sz="2200" dirty="0"/>
              <a:t>John Adams, </a:t>
            </a:r>
            <a:r>
              <a:rPr lang="en-US" sz="2200" i="1" dirty="0" err="1"/>
              <a:t>Defence</a:t>
            </a:r>
            <a:r>
              <a:rPr lang="en-US" sz="2200" i="1" dirty="0"/>
              <a:t> of the Constitutions</a:t>
            </a:r>
            <a:r>
              <a:rPr lang="en-US" sz="2200" dirty="0"/>
              <a:t>, 1787.</a:t>
            </a:r>
          </a:p>
          <a:p>
            <a:pPr>
              <a:lnSpc>
                <a:spcPct val="100000"/>
              </a:lnSpc>
              <a:spcBef>
                <a:spcPts val="0"/>
              </a:spcBef>
            </a:pPr>
            <a:endParaRPr lang="en-US" sz="2200" dirty="0"/>
          </a:p>
          <a:p>
            <a:pPr>
              <a:lnSpc>
                <a:spcPct val="100000"/>
              </a:lnSpc>
              <a:spcBef>
                <a:spcPts val="0"/>
              </a:spcBef>
            </a:pPr>
            <a:endParaRPr lang="en-US" sz="2200" dirty="0"/>
          </a:p>
        </p:txBody>
      </p:sp>
    </p:spTree>
    <p:extLst>
      <p:ext uri="{BB962C8B-B14F-4D97-AF65-F5344CB8AC3E}">
        <p14:creationId xmlns:p14="http://schemas.microsoft.com/office/powerpoint/2010/main" val="1729205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41866-CEBA-4049-AF21-3D23E5E88806}"/>
              </a:ext>
            </a:extLst>
          </p:cNvPr>
          <p:cNvSpPr>
            <a:spLocks noGrp="1"/>
          </p:cNvSpPr>
          <p:nvPr>
            <p:ph type="title"/>
          </p:nvPr>
        </p:nvSpPr>
        <p:spPr/>
        <p:txBody>
          <a:bodyPr/>
          <a:lstStyle/>
          <a:p>
            <a:r>
              <a:rPr lang="en-US" dirty="0"/>
              <a:t>II. What makes democracy grow?</a:t>
            </a:r>
          </a:p>
        </p:txBody>
      </p:sp>
      <p:sp>
        <p:nvSpPr>
          <p:cNvPr id="3" name="Text Placeholder 2">
            <a:extLst>
              <a:ext uri="{FF2B5EF4-FFF2-40B4-BE49-F238E27FC236}">
                <a16:creationId xmlns:a16="http://schemas.microsoft.com/office/drawing/2014/main" id="{27C32C26-7A1E-4EF5-9828-3485036DC36D}"/>
              </a:ext>
            </a:extLst>
          </p:cNvPr>
          <p:cNvSpPr>
            <a:spLocks noGrp="1"/>
          </p:cNvSpPr>
          <p:nvPr>
            <p:ph type="body" idx="1"/>
          </p:nvPr>
        </p:nvSpPr>
        <p:spPr/>
        <p:txBody>
          <a:bodyPr>
            <a:normAutofit/>
          </a:bodyPr>
          <a:lstStyle/>
          <a:p>
            <a:pPr>
              <a:spcBef>
                <a:spcPts val="0"/>
              </a:spcBef>
              <a:spcAft>
                <a:spcPts val="1200"/>
              </a:spcAft>
            </a:pPr>
            <a:r>
              <a:rPr lang="en-US" sz="2200" dirty="0" err="1">
                <a:solidFill>
                  <a:srgbClr val="5F3235"/>
                </a:solidFill>
                <a:effectLst/>
                <a:latin typeface="+mj-lt"/>
                <a:ea typeface="Times New Roman" panose="02020603050405020304" pitchFamily="18" charset="0"/>
              </a:rPr>
              <a:t>οἱ</a:t>
            </a:r>
            <a:r>
              <a:rPr lang="en-US" sz="2200" dirty="0">
                <a:solidFill>
                  <a:srgbClr val="5F3235"/>
                </a:solidFill>
                <a:effectLst/>
                <a:latin typeface="+mj-lt"/>
                <a:ea typeface="Times New Roman" panose="02020603050405020304" pitchFamily="18" charset="0"/>
              </a:rPr>
              <a:t> </a:t>
            </a:r>
            <a:r>
              <a:rPr lang="en-US" sz="2200" dirty="0" err="1">
                <a:solidFill>
                  <a:srgbClr val="5F3235"/>
                </a:solidFill>
                <a:effectLst/>
                <a:latin typeface="+mj-lt"/>
                <a:ea typeface="Times New Roman" panose="02020603050405020304" pitchFamily="18" charset="0"/>
              </a:rPr>
              <a:t>μέσοι</a:t>
            </a:r>
            <a:r>
              <a:rPr lang="en-US" sz="2200" dirty="0">
                <a:solidFill>
                  <a:srgbClr val="5F3235"/>
                </a:solidFill>
                <a:latin typeface="+mj-lt"/>
                <a:ea typeface="Times New Roman" panose="02020603050405020304" pitchFamily="18" charset="0"/>
              </a:rPr>
              <a:t>! </a:t>
            </a:r>
            <a:r>
              <a:rPr lang="en-US" sz="2200" dirty="0" err="1">
                <a:solidFill>
                  <a:srgbClr val="5F3235"/>
                </a:solidFill>
                <a:effectLst/>
                <a:latin typeface="+mj-lt"/>
                <a:ea typeface="Times New Roman" panose="02020603050405020304" pitchFamily="18" charset="0"/>
              </a:rPr>
              <a:t>οἱ</a:t>
            </a:r>
            <a:r>
              <a:rPr lang="en-US" sz="2200" dirty="0">
                <a:solidFill>
                  <a:srgbClr val="5F3235"/>
                </a:solidFill>
                <a:effectLst/>
                <a:latin typeface="+mj-lt"/>
                <a:ea typeface="Times New Roman" panose="02020603050405020304" pitchFamily="18" charset="0"/>
              </a:rPr>
              <a:t> </a:t>
            </a:r>
            <a:r>
              <a:rPr lang="en-US" sz="2200" dirty="0" err="1">
                <a:solidFill>
                  <a:srgbClr val="5F3235"/>
                </a:solidFill>
                <a:effectLst/>
                <a:latin typeface="+mj-lt"/>
                <a:ea typeface="Times New Roman" panose="02020603050405020304" pitchFamily="18" charset="0"/>
              </a:rPr>
              <a:t>μέσοι</a:t>
            </a:r>
            <a:r>
              <a:rPr lang="en-US" sz="2200" dirty="0">
                <a:solidFill>
                  <a:srgbClr val="5F3235"/>
                </a:solidFill>
                <a:latin typeface="+mj-lt"/>
                <a:ea typeface="Times New Roman" panose="02020603050405020304" pitchFamily="18" charset="0"/>
              </a:rPr>
              <a:t>! </a:t>
            </a:r>
            <a:r>
              <a:rPr lang="en-US" sz="2200" dirty="0" err="1">
                <a:solidFill>
                  <a:srgbClr val="5F3235"/>
                </a:solidFill>
                <a:effectLst/>
                <a:latin typeface="+mj-lt"/>
                <a:ea typeface="Times New Roman" panose="02020603050405020304" pitchFamily="18" charset="0"/>
              </a:rPr>
              <a:t>οἱ</a:t>
            </a:r>
            <a:r>
              <a:rPr lang="en-US" sz="2200" dirty="0">
                <a:solidFill>
                  <a:srgbClr val="5F3235"/>
                </a:solidFill>
                <a:effectLst/>
                <a:latin typeface="+mj-lt"/>
                <a:ea typeface="Times New Roman" panose="02020603050405020304" pitchFamily="18" charset="0"/>
              </a:rPr>
              <a:t> </a:t>
            </a:r>
            <a:r>
              <a:rPr lang="en-US" sz="2200" dirty="0" err="1">
                <a:solidFill>
                  <a:srgbClr val="5F3235"/>
                </a:solidFill>
                <a:effectLst/>
                <a:latin typeface="+mj-lt"/>
                <a:ea typeface="Times New Roman" panose="02020603050405020304" pitchFamily="18" charset="0"/>
              </a:rPr>
              <a:t>μέσοι</a:t>
            </a:r>
            <a:r>
              <a:rPr lang="en-US" sz="2200" dirty="0">
                <a:solidFill>
                  <a:srgbClr val="5F3235"/>
                </a:solidFill>
                <a:latin typeface="+mj-lt"/>
                <a:ea typeface="Times New Roman" panose="02020603050405020304" pitchFamily="18" charset="0"/>
              </a:rPr>
              <a:t>!  </a:t>
            </a:r>
            <a:endParaRPr lang="en-US" sz="2200" dirty="0">
              <a:solidFill>
                <a:srgbClr val="5F3235"/>
              </a:solidFill>
              <a:effectLst/>
              <a:latin typeface="+mj-lt"/>
              <a:ea typeface="Calibri" panose="020F0502020204030204" pitchFamily="34" charset="0"/>
            </a:endParaRPr>
          </a:p>
        </p:txBody>
      </p:sp>
    </p:spTree>
    <p:extLst>
      <p:ext uri="{BB962C8B-B14F-4D97-AF65-F5344CB8AC3E}">
        <p14:creationId xmlns:p14="http://schemas.microsoft.com/office/powerpoint/2010/main" val="540505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94220-36A9-4683-BF7F-F80C6DF421CE}"/>
              </a:ext>
            </a:extLst>
          </p:cNvPr>
          <p:cNvSpPr>
            <a:spLocks noGrp="1"/>
          </p:cNvSpPr>
          <p:nvPr>
            <p:ph type="title"/>
          </p:nvPr>
        </p:nvSpPr>
        <p:spPr/>
        <p:txBody>
          <a:bodyPr>
            <a:normAutofit/>
          </a:bodyPr>
          <a:lstStyle/>
          <a:p>
            <a:r>
              <a:rPr lang="en-US" dirty="0"/>
              <a:t>Every human society is spring-loaded for </a:t>
            </a:r>
            <a:r>
              <a:rPr lang="en-US" dirty="0" err="1"/>
              <a:t>Anacyclosis</a:t>
            </a:r>
            <a:r>
              <a:rPr lang="en-US" dirty="0"/>
              <a:t>. Just add wealth.</a:t>
            </a:r>
          </a:p>
        </p:txBody>
      </p:sp>
      <p:sp>
        <p:nvSpPr>
          <p:cNvPr id="3" name="Content Placeholder 2">
            <a:extLst>
              <a:ext uri="{FF2B5EF4-FFF2-40B4-BE49-F238E27FC236}">
                <a16:creationId xmlns:a16="http://schemas.microsoft.com/office/drawing/2014/main" id="{E28E7FC0-6CE3-4030-B003-F372D4AA0D28}"/>
              </a:ext>
            </a:extLst>
          </p:cNvPr>
          <p:cNvSpPr>
            <a:spLocks noGrp="1"/>
          </p:cNvSpPr>
          <p:nvPr>
            <p:ph idx="1"/>
          </p:nvPr>
        </p:nvSpPr>
        <p:spPr/>
        <p:txBody>
          <a:bodyPr>
            <a:normAutofit/>
          </a:bodyPr>
          <a:lstStyle/>
          <a:p>
            <a:pPr marL="0" indent="0">
              <a:lnSpc>
                <a:spcPct val="100000"/>
              </a:lnSpc>
              <a:spcBef>
                <a:spcPts val="0"/>
              </a:spcBef>
              <a:buNone/>
            </a:pPr>
            <a:r>
              <a:rPr lang="en-US" sz="2200" i="1" dirty="0">
                <a:solidFill>
                  <a:srgbClr val="5F3235"/>
                </a:solidFill>
              </a:rPr>
              <a:t>If one man be sole landlord of a territory … his empire is absolute monarchy. </a:t>
            </a:r>
          </a:p>
          <a:p>
            <a:pPr marL="0" indent="0">
              <a:lnSpc>
                <a:spcPct val="100000"/>
              </a:lnSpc>
              <a:spcBef>
                <a:spcPts val="0"/>
              </a:spcBef>
              <a:buNone/>
            </a:pPr>
            <a:endParaRPr lang="en-US" sz="2200" i="1" dirty="0">
              <a:solidFill>
                <a:srgbClr val="5F3235"/>
              </a:solidFill>
            </a:endParaRPr>
          </a:p>
          <a:p>
            <a:pPr marL="0" indent="0">
              <a:lnSpc>
                <a:spcPct val="100000"/>
              </a:lnSpc>
              <a:spcBef>
                <a:spcPts val="0"/>
              </a:spcBef>
              <a:buNone/>
            </a:pPr>
            <a:r>
              <a:rPr lang="en-US" sz="2200" i="1" dirty="0">
                <a:solidFill>
                  <a:srgbClr val="5F3235"/>
                </a:solidFill>
              </a:rPr>
              <a:t>If the few or a nobility … be landlords … the empire is mixed monarchy... </a:t>
            </a:r>
          </a:p>
          <a:p>
            <a:pPr marL="0" indent="0">
              <a:lnSpc>
                <a:spcPct val="100000"/>
              </a:lnSpc>
              <a:spcBef>
                <a:spcPts val="0"/>
              </a:spcBef>
              <a:buNone/>
            </a:pPr>
            <a:endParaRPr lang="en-US" sz="2200" i="1" dirty="0">
              <a:solidFill>
                <a:srgbClr val="5F3235"/>
              </a:solidFill>
            </a:endParaRPr>
          </a:p>
          <a:p>
            <a:pPr marL="0" indent="0">
              <a:lnSpc>
                <a:spcPct val="100000"/>
              </a:lnSpc>
              <a:spcBef>
                <a:spcPts val="0"/>
              </a:spcBef>
              <a:buNone/>
            </a:pPr>
            <a:r>
              <a:rPr lang="en-US" sz="2200" i="1" dirty="0">
                <a:solidFill>
                  <a:srgbClr val="5F3235"/>
                </a:solidFill>
              </a:rPr>
              <a:t>And if the whole people be landlords … the empire … is a commonwealth.</a:t>
            </a:r>
          </a:p>
          <a:p>
            <a:pPr marL="0" indent="0">
              <a:lnSpc>
                <a:spcPct val="100000"/>
              </a:lnSpc>
              <a:spcBef>
                <a:spcPts val="0"/>
              </a:spcBef>
              <a:buNone/>
            </a:pPr>
            <a:endParaRPr lang="en-US" sz="2200" dirty="0">
              <a:solidFill>
                <a:srgbClr val="5F3235"/>
              </a:solidFill>
            </a:endParaRPr>
          </a:p>
          <a:p>
            <a:pPr marL="0" indent="0">
              <a:lnSpc>
                <a:spcPct val="100000"/>
              </a:lnSpc>
              <a:spcBef>
                <a:spcPts val="0"/>
              </a:spcBef>
              <a:buNone/>
            </a:pPr>
            <a:r>
              <a:rPr lang="en-US" sz="2200" dirty="0"/>
              <a:t>James Harrington, </a:t>
            </a:r>
            <a:r>
              <a:rPr lang="en-US" sz="2200" i="1" dirty="0"/>
              <a:t>Commonwealth of Oceana</a:t>
            </a:r>
            <a:r>
              <a:rPr lang="en-US" sz="2200" dirty="0"/>
              <a:t>, 1656.</a:t>
            </a:r>
          </a:p>
        </p:txBody>
      </p:sp>
    </p:spTree>
    <p:extLst>
      <p:ext uri="{BB962C8B-B14F-4D97-AF65-F5344CB8AC3E}">
        <p14:creationId xmlns:p14="http://schemas.microsoft.com/office/powerpoint/2010/main" val="1439454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94220-36A9-4683-BF7F-F80C6DF421CE}"/>
              </a:ext>
            </a:extLst>
          </p:cNvPr>
          <p:cNvSpPr>
            <a:spLocks noGrp="1"/>
          </p:cNvSpPr>
          <p:nvPr>
            <p:ph type="title"/>
          </p:nvPr>
        </p:nvSpPr>
        <p:spPr/>
        <p:txBody>
          <a:bodyPr/>
          <a:lstStyle/>
          <a:p>
            <a:r>
              <a:rPr lang="en-US" dirty="0"/>
              <a:t>The diffusion of wealth dictates the diffusion of political power.</a:t>
            </a:r>
          </a:p>
        </p:txBody>
      </p:sp>
      <p:sp>
        <p:nvSpPr>
          <p:cNvPr id="3" name="Content Placeholder 2">
            <a:extLst>
              <a:ext uri="{FF2B5EF4-FFF2-40B4-BE49-F238E27FC236}">
                <a16:creationId xmlns:a16="http://schemas.microsoft.com/office/drawing/2014/main" id="{E28E7FC0-6CE3-4030-B003-F372D4AA0D28}"/>
              </a:ext>
            </a:extLst>
          </p:cNvPr>
          <p:cNvSpPr>
            <a:spLocks noGrp="1"/>
          </p:cNvSpPr>
          <p:nvPr>
            <p:ph idx="1"/>
          </p:nvPr>
        </p:nvSpPr>
        <p:spPr/>
        <p:txBody>
          <a:bodyPr>
            <a:normAutofit/>
          </a:bodyPr>
          <a:lstStyle/>
          <a:p>
            <a:pPr marL="0" indent="0">
              <a:lnSpc>
                <a:spcPct val="100000"/>
              </a:lnSpc>
              <a:spcBef>
                <a:spcPts val="0"/>
              </a:spcBef>
              <a:buNone/>
            </a:pPr>
            <a:r>
              <a:rPr lang="en-US" sz="2200" b="0" i="1" dirty="0">
                <a:solidFill>
                  <a:srgbClr val="5F3235"/>
                </a:solidFill>
                <a:effectLst/>
              </a:rPr>
              <a:t>Power always follows Property. This I believe to be as infallible a Maxim, in Politicks, as, that Action and Re-action are equal, is in </a:t>
            </a:r>
            <a:r>
              <a:rPr lang="en-US" sz="2200" b="0" i="1" dirty="0" err="1">
                <a:solidFill>
                  <a:srgbClr val="5F3235"/>
                </a:solidFill>
                <a:effectLst/>
              </a:rPr>
              <a:t>Mechanicks</a:t>
            </a:r>
            <a:r>
              <a:rPr lang="en-US" sz="2200" b="0" i="1" dirty="0">
                <a:solidFill>
                  <a:srgbClr val="5F3235"/>
                </a:solidFill>
                <a:effectLst/>
              </a:rPr>
              <a:t>. </a:t>
            </a:r>
          </a:p>
          <a:p>
            <a:pPr marL="0" indent="0">
              <a:lnSpc>
                <a:spcPct val="100000"/>
              </a:lnSpc>
              <a:spcBef>
                <a:spcPts val="0"/>
              </a:spcBef>
              <a:buNone/>
            </a:pPr>
            <a:endParaRPr lang="en-US" sz="2200" dirty="0"/>
          </a:p>
          <a:p>
            <a:pPr marL="0" indent="0">
              <a:lnSpc>
                <a:spcPct val="100000"/>
              </a:lnSpc>
              <a:spcBef>
                <a:spcPts val="0"/>
              </a:spcBef>
              <a:buNone/>
            </a:pPr>
            <a:r>
              <a:rPr lang="en-US" sz="2200" dirty="0"/>
              <a:t>John Adams, letter to James Sullivan, 1776.</a:t>
            </a:r>
          </a:p>
          <a:p>
            <a:pPr marL="0" indent="0">
              <a:lnSpc>
                <a:spcPct val="100000"/>
              </a:lnSpc>
              <a:spcBef>
                <a:spcPts val="0"/>
              </a:spcBef>
              <a:buNone/>
            </a:pPr>
            <a:endParaRPr lang="en-US" sz="2200" dirty="0"/>
          </a:p>
          <a:p>
            <a:pPr marL="0" indent="0">
              <a:lnSpc>
                <a:spcPct val="100000"/>
              </a:lnSpc>
              <a:spcBef>
                <a:spcPts val="0"/>
              </a:spcBef>
              <a:buNone/>
            </a:pPr>
            <a:r>
              <a:rPr lang="en-US" sz="2200" dirty="0">
                <a:solidFill>
                  <a:srgbClr val="5F3235"/>
                </a:solidFill>
              </a:rPr>
              <a:t>Wherever we cast our eyes, we see this truth, that </a:t>
            </a:r>
            <a:r>
              <a:rPr lang="en-US" sz="2200" i="1" dirty="0">
                <a:solidFill>
                  <a:srgbClr val="5F3235"/>
                </a:solidFill>
              </a:rPr>
              <a:t>property</a:t>
            </a:r>
            <a:r>
              <a:rPr lang="en-US" sz="2200" dirty="0">
                <a:solidFill>
                  <a:srgbClr val="5F3235"/>
                </a:solidFill>
              </a:rPr>
              <a:t> is the basis of </a:t>
            </a:r>
            <a:r>
              <a:rPr lang="en-US" sz="2200" i="1" dirty="0">
                <a:solidFill>
                  <a:srgbClr val="5F3235"/>
                </a:solidFill>
              </a:rPr>
              <a:t>power</a:t>
            </a:r>
            <a:r>
              <a:rPr lang="en-US" sz="2200" dirty="0">
                <a:solidFill>
                  <a:srgbClr val="5F3235"/>
                </a:solidFill>
              </a:rPr>
              <a:t>.</a:t>
            </a:r>
          </a:p>
          <a:p>
            <a:pPr marL="0" indent="0">
              <a:lnSpc>
                <a:spcPct val="100000"/>
              </a:lnSpc>
              <a:spcBef>
                <a:spcPts val="0"/>
              </a:spcBef>
              <a:buNone/>
            </a:pPr>
            <a:endParaRPr lang="en-US" sz="2200" dirty="0"/>
          </a:p>
          <a:p>
            <a:pPr marL="0" indent="0">
              <a:lnSpc>
                <a:spcPct val="100000"/>
              </a:lnSpc>
              <a:spcBef>
                <a:spcPts val="0"/>
              </a:spcBef>
              <a:buNone/>
            </a:pPr>
            <a:r>
              <a:rPr lang="en-US" sz="2200" dirty="0"/>
              <a:t>Noah Webster, </a:t>
            </a:r>
            <a:r>
              <a:rPr lang="en-US" sz="2200" i="1" dirty="0"/>
              <a:t>An Examination into the Leading Principles of the Federal Constitution</a:t>
            </a:r>
            <a:r>
              <a:rPr lang="en-US" sz="2200" dirty="0"/>
              <a:t>, 1787.</a:t>
            </a:r>
          </a:p>
        </p:txBody>
      </p:sp>
    </p:spTree>
    <p:extLst>
      <p:ext uri="{BB962C8B-B14F-4D97-AF65-F5344CB8AC3E}">
        <p14:creationId xmlns:p14="http://schemas.microsoft.com/office/powerpoint/2010/main" val="1561956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94220-36A9-4683-BF7F-F80C6DF421CE}"/>
              </a:ext>
            </a:extLst>
          </p:cNvPr>
          <p:cNvSpPr>
            <a:spLocks noGrp="1"/>
          </p:cNvSpPr>
          <p:nvPr>
            <p:ph type="title"/>
          </p:nvPr>
        </p:nvSpPr>
        <p:spPr/>
        <p:txBody>
          <a:bodyPr/>
          <a:lstStyle/>
          <a:p>
            <a:r>
              <a:rPr lang="en-US" dirty="0"/>
              <a:t>Where enough wealth is diffused to create a middle class, democracy is born.</a:t>
            </a:r>
          </a:p>
        </p:txBody>
      </p:sp>
      <p:sp>
        <p:nvSpPr>
          <p:cNvPr id="3" name="Content Placeholder 2">
            <a:extLst>
              <a:ext uri="{FF2B5EF4-FFF2-40B4-BE49-F238E27FC236}">
                <a16:creationId xmlns:a16="http://schemas.microsoft.com/office/drawing/2014/main" id="{E28E7FC0-6CE3-4030-B003-F372D4AA0D28}"/>
              </a:ext>
            </a:extLst>
          </p:cNvPr>
          <p:cNvSpPr>
            <a:spLocks noGrp="1"/>
          </p:cNvSpPr>
          <p:nvPr>
            <p:ph idx="1"/>
          </p:nvPr>
        </p:nvSpPr>
        <p:spPr/>
        <p:txBody>
          <a:bodyPr>
            <a:normAutofit/>
          </a:bodyPr>
          <a:lstStyle/>
          <a:p>
            <a:pPr>
              <a:lnSpc>
                <a:spcPct val="100000"/>
              </a:lnSpc>
              <a:spcBef>
                <a:spcPts val="0"/>
              </a:spcBef>
            </a:pPr>
            <a:r>
              <a:rPr lang="en-US" sz="2200" dirty="0">
                <a:latin typeface="+mj-lt"/>
              </a:rPr>
              <a:t>The power of consent does not rest on the fantasy that it is given, but in the possibility that it be withheld. </a:t>
            </a:r>
          </a:p>
          <a:p>
            <a:pPr>
              <a:lnSpc>
                <a:spcPct val="100000"/>
              </a:lnSpc>
              <a:spcBef>
                <a:spcPts val="0"/>
              </a:spcBef>
            </a:pPr>
            <a:r>
              <a:rPr lang="en-US" sz="2200" dirty="0">
                <a:latin typeface="+mj-lt"/>
              </a:rPr>
              <a:t>In all of history, there has only existed one people’s agency which could sustain a challenge the elite </a:t>
            </a:r>
            <a:r>
              <a:rPr lang="en-US" sz="2200" i="1" dirty="0">
                <a:latin typeface="+mj-lt"/>
              </a:rPr>
              <a:t>status quo. </a:t>
            </a:r>
            <a:endParaRPr lang="en-US" sz="2200" dirty="0">
              <a:latin typeface="+mj-lt"/>
            </a:endParaRPr>
          </a:p>
          <a:p>
            <a:pPr>
              <a:lnSpc>
                <a:spcPct val="100000"/>
              </a:lnSpc>
              <a:spcBef>
                <a:spcPts val="0"/>
              </a:spcBef>
            </a:pPr>
            <a:r>
              <a:rPr lang="en-US" sz="2200" dirty="0">
                <a:latin typeface="+mj-lt"/>
              </a:rPr>
              <a:t>It was the </a:t>
            </a:r>
            <a:r>
              <a:rPr lang="en-US" sz="2200" i="1" dirty="0">
                <a:solidFill>
                  <a:srgbClr val="5F3235"/>
                </a:solidFill>
                <a:latin typeface="+mj-lt"/>
              </a:rPr>
              <a:t>financially independent, self-sufficient middle classes</a:t>
            </a:r>
            <a:r>
              <a:rPr lang="en-US" sz="2200" dirty="0">
                <a:latin typeface="+mj-lt"/>
              </a:rPr>
              <a:t>, what Aristotle called the </a:t>
            </a:r>
            <a:r>
              <a:rPr lang="en-US" sz="2200" i="1" dirty="0" err="1">
                <a:solidFill>
                  <a:srgbClr val="5F3235"/>
                </a:solidFill>
                <a:effectLst/>
                <a:latin typeface="+mj-lt"/>
                <a:ea typeface="Times New Roman" panose="02020603050405020304" pitchFamily="18" charset="0"/>
              </a:rPr>
              <a:t>οἱ</a:t>
            </a:r>
            <a:r>
              <a:rPr lang="en-US" sz="2200" i="1" dirty="0">
                <a:solidFill>
                  <a:srgbClr val="5F3235"/>
                </a:solidFill>
                <a:effectLst/>
                <a:latin typeface="+mj-lt"/>
                <a:ea typeface="Times New Roman" panose="02020603050405020304" pitchFamily="18" charset="0"/>
              </a:rPr>
              <a:t> </a:t>
            </a:r>
            <a:r>
              <a:rPr lang="en-US" sz="2200" i="1" dirty="0" err="1">
                <a:solidFill>
                  <a:srgbClr val="5F3235"/>
                </a:solidFill>
                <a:effectLst/>
                <a:latin typeface="+mj-lt"/>
                <a:ea typeface="Times New Roman" panose="02020603050405020304" pitchFamily="18" charset="0"/>
              </a:rPr>
              <a:t>μέσοι</a:t>
            </a:r>
            <a:r>
              <a:rPr lang="en-US" sz="2200" dirty="0">
                <a:latin typeface="+mj-lt"/>
                <a:ea typeface="Times New Roman" panose="02020603050405020304" pitchFamily="18" charset="0"/>
              </a:rPr>
              <a:t>, or </a:t>
            </a:r>
            <a:r>
              <a:rPr lang="en-US" sz="2200" i="1" dirty="0">
                <a:solidFill>
                  <a:srgbClr val="5F3235"/>
                </a:solidFill>
                <a:latin typeface="+mj-lt"/>
                <a:ea typeface="Times New Roman" panose="02020603050405020304" pitchFamily="18" charset="0"/>
              </a:rPr>
              <a:t>hoi </a:t>
            </a:r>
            <a:r>
              <a:rPr lang="en-US" sz="2200" i="1" dirty="0" err="1">
                <a:solidFill>
                  <a:srgbClr val="5F3235"/>
                </a:solidFill>
                <a:latin typeface="+mj-lt"/>
                <a:ea typeface="Times New Roman" panose="02020603050405020304" pitchFamily="18" charset="0"/>
              </a:rPr>
              <a:t>mesoi</a:t>
            </a:r>
            <a:r>
              <a:rPr lang="en-US" sz="2200" dirty="0">
                <a:latin typeface="+mj-lt"/>
                <a:ea typeface="Times New Roman" panose="02020603050405020304" pitchFamily="18" charset="0"/>
              </a:rPr>
              <a:t>.</a:t>
            </a:r>
          </a:p>
          <a:p>
            <a:pPr>
              <a:lnSpc>
                <a:spcPct val="100000"/>
              </a:lnSpc>
              <a:spcBef>
                <a:spcPts val="0"/>
              </a:spcBef>
            </a:pPr>
            <a:endParaRPr lang="en-US" sz="2200" dirty="0">
              <a:latin typeface="+mj-lt"/>
            </a:endParaRPr>
          </a:p>
        </p:txBody>
      </p:sp>
    </p:spTree>
    <p:extLst>
      <p:ext uri="{BB962C8B-B14F-4D97-AF65-F5344CB8AC3E}">
        <p14:creationId xmlns:p14="http://schemas.microsoft.com/office/powerpoint/2010/main" val="3140006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590AD-6984-408A-9C38-0A5E29A8152A}"/>
              </a:ext>
            </a:extLst>
          </p:cNvPr>
          <p:cNvSpPr>
            <a:spLocks noGrp="1"/>
          </p:cNvSpPr>
          <p:nvPr>
            <p:ph type="title"/>
          </p:nvPr>
        </p:nvSpPr>
        <p:spPr/>
        <p:txBody>
          <a:bodyPr/>
          <a:lstStyle/>
          <a:p>
            <a:r>
              <a:rPr lang="en-US" dirty="0"/>
              <a:t>But not just any middle class. An </a:t>
            </a:r>
            <a:r>
              <a:rPr lang="en-US" dirty="0">
                <a:solidFill>
                  <a:srgbClr val="5F3235"/>
                </a:solidFill>
              </a:rPr>
              <a:t>independent</a:t>
            </a:r>
            <a:r>
              <a:rPr lang="en-US" dirty="0">
                <a:solidFill>
                  <a:srgbClr val="660000"/>
                </a:solidFill>
              </a:rPr>
              <a:t> </a:t>
            </a:r>
            <a:r>
              <a:rPr lang="en-US" dirty="0"/>
              <a:t>middle class. </a:t>
            </a:r>
          </a:p>
        </p:txBody>
      </p:sp>
      <p:sp>
        <p:nvSpPr>
          <p:cNvPr id="3" name="Content Placeholder 2">
            <a:extLst>
              <a:ext uri="{FF2B5EF4-FFF2-40B4-BE49-F238E27FC236}">
                <a16:creationId xmlns:a16="http://schemas.microsoft.com/office/drawing/2014/main" id="{FDE96474-F5E2-4760-81B7-96DF081C42F9}"/>
              </a:ext>
            </a:extLst>
          </p:cNvPr>
          <p:cNvSpPr>
            <a:spLocks noGrp="1"/>
          </p:cNvSpPr>
          <p:nvPr>
            <p:ph idx="1"/>
          </p:nvPr>
        </p:nvSpPr>
        <p:spPr/>
        <p:txBody>
          <a:bodyPr>
            <a:normAutofit/>
          </a:bodyPr>
          <a:lstStyle/>
          <a:p>
            <a:pPr marL="0" indent="0">
              <a:lnSpc>
                <a:spcPct val="100000"/>
              </a:lnSpc>
              <a:spcBef>
                <a:spcPts val="0"/>
              </a:spcBef>
              <a:buNone/>
            </a:pPr>
            <a:r>
              <a:rPr lang="en-US" sz="2200" i="1" dirty="0">
                <a:solidFill>
                  <a:srgbClr val="5F3235"/>
                </a:solidFill>
                <a:effectLst/>
                <a:latin typeface="+mj-lt"/>
              </a:rPr>
              <a:t>In the general course of human nature, a power over a man's subsistence amounts to a power over his will.</a:t>
            </a:r>
          </a:p>
          <a:p>
            <a:pPr marL="0" indent="0">
              <a:lnSpc>
                <a:spcPct val="100000"/>
              </a:lnSpc>
              <a:spcBef>
                <a:spcPts val="0"/>
              </a:spcBef>
              <a:buNone/>
            </a:pPr>
            <a:endParaRPr lang="en-US" sz="2200" dirty="0">
              <a:latin typeface="+mj-lt"/>
            </a:endParaRPr>
          </a:p>
          <a:p>
            <a:pPr marL="0" indent="0">
              <a:lnSpc>
                <a:spcPct val="100000"/>
              </a:lnSpc>
              <a:spcBef>
                <a:spcPts val="0"/>
              </a:spcBef>
              <a:buNone/>
            </a:pPr>
            <a:r>
              <a:rPr lang="en-US" sz="2200" dirty="0">
                <a:latin typeface="+mj-lt"/>
              </a:rPr>
              <a:t>Alexander Hamilton, </a:t>
            </a:r>
            <a:r>
              <a:rPr lang="en-US" sz="2200" i="1" dirty="0">
                <a:latin typeface="+mj-lt"/>
              </a:rPr>
              <a:t>Federalist No. 79</a:t>
            </a:r>
            <a:r>
              <a:rPr lang="en-US" sz="2200" dirty="0">
                <a:latin typeface="+mj-lt"/>
              </a:rPr>
              <a:t>, 1788. </a:t>
            </a:r>
          </a:p>
        </p:txBody>
      </p:sp>
    </p:spTree>
    <p:extLst>
      <p:ext uri="{BB962C8B-B14F-4D97-AF65-F5344CB8AC3E}">
        <p14:creationId xmlns:p14="http://schemas.microsoft.com/office/powerpoint/2010/main" val="440258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590AD-6984-408A-9C38-0A5E29A8152A}"/>
              </a:ext>
            </a:extLst>
          </p:cNvPr>
          <p:cNvSpPr>
            <a:spLocks noGrp="1"/>
          </p:cNvSpPr>
          <p:nvPr>
            <p:ph type="title"/>
          </p:nvPr>
        </p:nvSpPr>
        <p:spPr/>
        <p:txBody>
          <a:bodyPr/>
          <a:lstStyle/>
          <a:p>
            <a:r>
              <a:rPr lang="en-US" dirty="0"/>
              <a:t>Moderate fortunes produce modest customs and middling virtues. </a:t>
            </a:r>
          </a:p>
        </p:txBody>
      </p:sp>
      <p:sp>
        <p:nvSpPr>
          <p:cNvPr id="3" name="Content Placeholder 2">
            <a:extLst>
              <a:ext uri="{FF2B5EF4-FFF2-40B4-BE49-F238E27FC236}">
                <a16:creationId xmlns:a16="http://schemas.microsoft.com/office/drawing/2014/main" id="{FDE96474-F5E2-4760-81B7-96DF081C42F9}"/>
              </a:ext>
            </a:extLst>
          </p:cNvPr>
          <p:cNvSpPr>
            <a:spLocks noGrp="1"/>
          </p:cNvSpPr>
          <p:nvPr>
            <p:ph idx="1"/>
          </p:nvPr>
        </p:nvSpPr>
        <p:spPr/>
        <p:txBody>
          <a:bodyPr>
            <a:normAutofit/>
          </a:bodyPr>
          <a:lstStyle/>
          <a:p>
            <a:pPr marL="0" indent="0">
              <a:lnSpc>
                <a:spcPct val="100000"/>
              </a:lnSpc>
              <a:spcBef>
                <a:spcPts val="0"/>
              </a:spcBef>
              <a:buNone/>
            </a:pPr>
            <a:r>
              <a:rPr lang="en-US" sz="2200" dirty="0">
                <a:solidFill>
                  <a:srgbClr val="5F3235"/>
                </a:solidFill>
              </a:rPr>
              <a:t>The middle amount of all of the good things of fortune is the best amount to possess. For this degree of wealth is the readiest to obey reason, whereas for a person who is exceedingly beautiful or strong or nobly born or rich, or the opposite—exceedingly poor or weak or of very mean station, it is difficult to follow the bidding of reason. … And moreover the middle class are the least inclined to shun office and to covet office, and both these tendencies are injurious to states. And in addition to these points, those who have an excess of fortune’s goods, strength, wealth, friends and the like, are not willing to be governed and do not know how to be. </a:t>
            </a:r>
          </a:p>
          <a:p>
            <a:pPr marL="0" indent="0">
              <a:lnSpc>
                <a:spcPct val="100000"/>
              </a:lnSpc>
              <a:spcBef>
                <a:spcPts val="0"/>
              </a:spcBef>
              <a:buNone/>
            </a:pPr>
            <a:endParaRPr lang="en-US" sz="2200" dirty="0"/>
          </a:p>
          <a:p>
            <a:pPr marL="0" indent="0">
              <a:lnSpc>
                <a:spcPct val="100000"/>
              </a:lnSpc>
              <a:spcBef>
                <a:spcPts val="0"/>
              </a:spcBef>
              <a:buNone/>
            </a:pPr>
            <a:r>
              <a:rPr lang="en-US" sz="2200" dirty="0"/>
              <a:t>Aristotle, </a:t>
            </a:r>
            <a:r>
              <a:rPr lang="en-US" sz="2200" i="1" dirty="0"/>
              <a:t>Politics</a:t>
            </a:r>
            <a:r>
              <a:rPr lang="en-US" sz="2200" dirty="0"/>
              <a:t>, c. 350 BC.</a:t>
            </a:r>
            <a:endParaRPr lang="en-US" sz="2200" dirty="0">
              <a:latin typeface="+mj-lt"/>
            </a:endParaRPr>
          </a:p>
        </p:txBody>
      </p:sp>
    </p:spTree>
    <p:extLst>
      <p:ext uri="{BB962C8B-B14F-4D97-AF65-F5344CB8AC3E}">
        <p14:creationId xmlns:p14="http://schemas.microsoft.com/office/powerpoint/2010/main" val="2323101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590AD-6984-408A-9C38-0A5E29A8152A}"/>
              </a:ext>
            </a:extLst>
          </p:cNvPr>
          <p:cNvSpPr>
            <a:spLocks noGrp="1"/>
          </p:cNvSpPr>
          <p:nvPr>
            <p:ph type="title"/>
          </p:nvPr>
        </p:nvSpPr>
        <p:spPr/>
        <p:txBody>
          <a:bodyPr/>
          <a:lstStyle/>
          <a:p>
            <a:r>
              <a:rPr lang="en-US" dirty="0"/>
              <a:t>The middle class is the counterweight to political faction. </a:t>
            </a:r>
          </a:p>
        </p:txBody>
      </p:sp>
      <p:sp>
        <p:nvSpPr>
          <p:cNvPr id="3" name="Content Placeholder 2">
            <a:extLst>
              <a:ext uri="{FF2B5EF4-FFF2-40B4-BE49-F238E27FC236}">
                <a16:creationId xmlns:a16="http://schemas.microsoft.com/office/drawing/2014/main" id="{FDE96474-F5E2-4760-81B7-96DF081C42F9}"/>
              </a:ext>
            </a:extLst>
          </p:cNvPr>
          <p:cNvSpPr>
            <a:spLocks noGrp="1"/>
          </p:cNvSpPr>
          <p:nvPr>
            <p:ph idx="1"/>
          </p:nvPr>
        </p:nvSpPr>
        <p:spPr/>
        <p:txBody>
          <a:bodyPr>
            <a:normAutofit/>
          </a:bodyPr>
          <a:lstStyle/>
          <a:p>
            <a:pPr marL="0" indent="0">
              <a:lnSpc>
                <a:spcPct val="100000"/>
              </a:lnSpc>
              <a:spcBef>
                <a:spcPts val="0"/>
              </a:spcBef>
              <a:buNone/>
            </a:pPr>
            <a:r>
              <a:rPr lang="en-US" sz="2200" b="0" dirty="0">
                <a:solidFill>
                  <a:srgbClr val="5F3235"/>
                </a:solidFill>
                <a:effectLst/>
              </a:rPr>
              <a:t>There are three classes of citizens. The first are rich, who are indolent and yet always crave more. The second are the poor, who have nothing, are full of envy, hate the rich, and are easily led by the demagogues. Between the two extremes lie those who make the state secure and uphold the laws.</a:t>
            </a:r>
          </a:p>
          <a:p>
            <a:pPr marL="0" indent="0">
              <a:lnSpc>
                <a:spcPct val="100000"/>
              </a:lnSpc>
              <a:spcBef>
                <a:spcPts val="0"/>
              </a:spcBef>
              <a:buNone/>
            </a:pPr>
            <a:endParaRPr lang="en-US" sz="2200" dirty="0"/>
          </a:p>
          <a:p>
            <a:pPr marL="0" indent="0">
              <a:lnSpc>
                <a:spcPct val="100000"/>
              </a:lnSpc>
              <a:spcBef>
                <a:spcPts val="0"/>
              </a:spcBef>
              <a:buNone/>
            </a:pPr>
            <a:r>
              <a:rPr lang="en-US" sz="2200" dirty="0"/>
              <a:t>Euripides, </a:t>
            </a:r>
            <a:r>
              <a:rPr lang="en-US" sz="2200" i="1" dirty="0"/>
              <a:t>Suppliants</a:t>
            </a:r>
            <a:r>
              <a:rPr lang="en-US" sz="2200" dirty="0"/>
              <a:t>, 423 BC.</a:t>
            </a:r>
          </a:p>
        </p:txBody>
      </p:sp>
    </p:spTree>
    <p:extLst>
      <p:ext uri="{BB962C8B-B14F-4D97-AF65-F5344CB8AC3E}">
        <p14:creationId xmlns:p14="http://schemas.microsoft.com/office/powerpoint/2010/main" val="2964497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41866-CEBA-4049-AF21-3D23E5E88806}"/>
              </a:ext>
            </a:extLst>
          </p:cNvPr>
          <p:cNvSpPr>
            <a:spLocks noGrp="1"/>
          </p:cNvSpPr>
          <p:nvPr>
            <p:ph type="title"/>
          </p:nvPr>
        </p:nvSpPr>
        <p:spPr/>
        <p:txBody>
          <a:bodyPr/>
          <a:lstStyle/>
          <a:p>
            <a:r>
              <a:rPr lang="en-US" dirty="0">
                <a:ea typeface="Verdana" panose="020B0604030504040204" pitchFamily="34" charset="0"/>
                <a:cs typeface="Times New Roman" panose="02020603050405020304" pitchFamily="18" charset="0"/>
              </a:rPr>
              <a:t>I. What is </a:t>
            </a:r>
            <a:r>
              <a:rPr lang="en-US" dirty="0" err="1">
                <a:ea typeface="Verdana" panose="020B0604030504040204" pitchFamily="34" charset="0"/>
                <a:cs typeface="Times New Roman" panose="02020603050405020304" pitchFamily="18" charset="0"/>
              </a:rPr>
              <a:t>Anacyclosis</a:t>
            </a:r>
            <a:r>
              <a:rPr lang="en-US" dirty="0">
                <a:ea typeface="Verdana" panose="020B0604030504040204" pitchFamily="34" charset="0"/>
                <a:cs typeface="Times New Roman" panose="02020603050405020304" pitchFamily="18" charset="0"/>
              </a:rPr>
              <a:t>?</a:t>
            </a:r>
          </a:p>
        </p:txBody>
      </p:sp>
      <p:sp>
        <p:nvSpPr>
          <p:cNvPr id="3" name="Text Placeholder 2">
            <a:extLst>
              <a:ext uri="{FF2B5EF4-FFF2-40B4-BE49-F238E27FC236}">
                <a16:creationId xmlns:a16="http://schemas.microsoft.com/office/drawing/2014/main" id="{27C32C26-7A1E-4EF5-9828-3485036DC36D}"/>
              </a:ext>
            </a:extLst>
          </p:cNvPr>
          <p:cNvSpPr>
            <a:spLocks noGrp="1"/>
          </p:cNvSpPr>
          <p:nvPr>
            <p:ph type="body" idx="1"/>
          </p:nvPr>
        </p:nvSpPr>
        <p:spPr/>
        <p:txBody>
          <a:bodyPr>
            <a:normAutofit/>
          </a:bodyPr>
          <a:lstStyle/>
          <a:p>
            <a:r>
              <a:rPr lang="en-US" sz="2200" dirty="0">
                <a:solidFill>
                  <a:srgbClr val="5F3235"/>
                </a:solidFill>
                <a:latin typeface="+mj-lt"/>
                <a:ea typeface="Verdana" panose="020B0604030504040204" pitchFamily="34" charset="0"/>
                <a:cs typeface="Times New Roman" panose="02020603050405020304" pitchFamily="18" charset="0"/>
              </a:rPr>
              <a:t>Many republics died to bring us this information. </a:t>
            </a:r>
          </a:p>
        </p:txBody>
      </p:sp>
    </p:spTree>
    <p:extLst>
      <p:ext uri="{BB962C8B-B14F-4D97-AF65-F5344CB8AC3E}">
        <p14:creationId xmlns:p14="http://schemas.microsoft.com/office/powerpoint/2010/main" val="1693489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94220-36A9-4683-BF7F-F80C6DF421CE}"/>
              </a:ext>
            </a:extLst>
          </p:cNvPr>
          <p:cNvSpPr>
            <a:spLocks noGrp="1"/>
          </p:cNvSpPr>
          <p:nvPr>
            <p:ph type="title"/>
          </p:nvPr>
        </p:nvSpPr>
        <p:spPr/>
        <p:txBody>
          <a:bodyPr>
            <a:normAutofit/>
          </a:bodyPr>
          <a:lstStyle/>
          <a:p>
            <a:r>
              <a:rPr lang="en-US" dirty="0"/>
              <a:t>Democracy is a contract between the elites and middle class. </a:t>
            </a:r>
          </a:p>
        </p:txBody>
      </p:sp>
      <p:sp>
        <p:nvSpPr>
          <p:cNvPr id="3" name="Content Placeholder 2">
            <a:extLst>
              <a:ext uri="{FF2B5EF4-FFF2-40B4-BE49-F238E27FC236}">
                <a16:creationId xmlns:a16="http://schemas.microsoft.com/office/drawing/2014/main" id="{E28E7FC0-6CE3-4030-B003-F372D4AA0D28}"/>
              </a:ext>
            </a:extLst>
          </p:cNvPr>
          <p:cNvSpPr>
            <a:spLocks noGrp="1"/>
          </p:cNvSpPr>
          <p:nvPr>
            <p:ph idx="1"/>
          </p:nvPr>
        </p:nvSpPr>
        <p:spPr/>
        <p:txBody>
          <a:bodyPr>
            <a:normAutofit/>
          </a:bodyPr>
          <a:lstStyle/>
          <a:p>
            <a:pPr>
              <a:lnSpc>
                <a:spcPct val="100000"/>
              </a:lnSpc>
              <a:spcBef>
                <a:spcPts val="0"/>
              </a:spcBef>
            </a:pPr>
            <a:r>
              <a:rPr lang="en-US" sz="2200" dirty="0"/>
              <a:t>The essential needs of every state are military and fiscal, to support the powers of the sword and of the purse. </a:t>
            </a:r>
          </a:p>
          <a:p>
            <a:pPr>
              <a:lnSpc>
                <a:spcPct val="100000"/>
              </a:lnSpc>
              <a:spcBef>
                <a:spcPts val="0"/>
              </a:spcBef>
            </a:pPr>
            <a:r>
              <a:rPr lang="en-US" sz="2200" dirty="0"/>
              <a:t>Accordingly, the democracies of Antiquity arose from military labor strikes, while modern democracy commenced in a tax revolt. </a:t>
            </a:r>
          </a:p>
          <a:p>
            <a:pPr marL="0" indent="0">
              <a:lnSpc>
                <a:spcPct val="100000"/>
              </a:lnSpc>
              <a:spcBef>
                <a:spcPts val="0"/>
              </a:spcBef>
              <a:buNone/>
            </a:pPr>
            <a:endParaRPr lang="en-US" sz="2200" dirty="0"/>
          </a:p>
          <a:p>
            <a:pPr marL="0" indent="0">
              <a:lnSpc>
                <a:spcPct val="100000"/>
              </a:lnSpc>
              <a:spcBef>
                <a:spcPts val="0"/>
              </a:spcBef>
              <a:buNone/>
            </a:pPr>
            <a:r>
              <a:rPr lang="en-US" sz="2200" i="1" dirty="0">
                <a:solidFill>
                  <a:srgbClr val="5F3235"/>
                </a:solidFill>
              </a:rPr>
              <a:t>Power concedes nothing without a demand. It never did and it never will.</a:t>
            </a:r>
          </a:p>
          <a:p>
            <a:pPr marL="0" indent="0">
              <a:lnSpc>
                <a:spcPct val="100000"/>
              </a:lnSpc>
              <a:spcBef>
                <a:spcPts val="0"/>
              </a:spcBef>
              <a:buNone/>
            </a:pPr>
            <a:endParaRPr lang="en-US" sz="2200" dirty="0"/>
          </a:p>
          <a:p>
            <a:pPr marL="0" indent="0">
              <a:lnSpc>
                <a:spcPct val="100000"/>
              </a:lnSpc>
              <a:spcBef>
                <a:spcPts val="0"/>
              </a:spcBef>
              <a:buNone/>
            </a:pPr>
            <a:r>
              <a:rPr lang="en-US" sz="2200" dirty="0"/>
              <a:t>Frederick Douglass, speech at Canandaigua, New York, 1857.</a:t>
            </a:r>
          </a:p>
          <a:p>
            <a:pPr marL="0" indent="0">
              <a:lnSpc>
                <a:spcPct val="100000"/>
              </a:lnSpc>
              <a:spcBef>
                <a:spcPts val="0"/>
              </a:spcBef>
              <a:buNone/>
            </a:pPr>
            <a:endParaRPr lang="en-US" sz="2200" dirty="0"/>
          </a:p>
          <a:p>
            <a:pPr>
              <a:lnSpc>
                <a:spcPct val="100000"/>
              </a:lnSpc>
              <a:spcBef>
                <a:spcPts val="0"/>
              </a:spcBef>
            </a:pPr>
            <a:endParaRPr lang="en-US" sz="2200" dirty="0"/>
          </a:p>
          <a:p>
            <a:pPr marL="0" indent="0">
              <a:lnSpc>
                <a:spcPct val="100000"/>
              </a:lnSpc>
              <a:spcBef>
                <a:spcPts val="0"/>
              </a:spcBef>
              <a:buNone/>
            </a:pPr>
            <a:endParaRPr lang="en-US" sz="2200" dirty="0"/>
          </a:p>
        </p:txBody>
      </p:sp>
    </p:spTree>
    <p:extLst>
      <p:ext uri="{BB962C8B-B14F-4D97-AF65-F5344CB8AC3E}">
        <p14:creationId xmlns:p14="http://schemas.microsoft.com/office/powerpoint/2010/main" val="2150532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94220-36A9-4683-BF7F-F80C6DF421CE}"/>
              </a:ext>
            </a:extLst>
          </p:cNvPr>
          <p:cNvSpPr>
            <a:spLocks noGrp="1"/>
          </p:cNvSpPr>
          <p:nvPr>
            <p:ph type="title"/>
          </p:nvPr>
        </p:nvSpPr>
        <p:spPr/>
        <p:txBody>
          <a:bodyPr>
            <a:normAutofit fontScale="90000"/>
          </a:bodyPr>
          <a:lstStyle/>
          <a:p>
            <a:pPr>
              <a:lnSpc>
                <a:spcPct val="100000"/>
              </a:lnSpc>
            </a:pPr>
            <a:r>
              <a:rPr lang="en-US" dirty="0"/>
              <a:t>So that’s why democracy is historically rare. Independent middle classes are rare.</a:t>
            </a:r>
          </a:p>
        </p:txBody>
      </p:sp>
      <p:sp>
        <p:nvSpPr>
          <p:cNvPr id="3" name="Content Placeholder 2">
            <a:extLst>
              <a:ext uri="{FF2B5EF4-FFF2-40B4-BE49-F238E27FC236}">
                <a16:creationId xmlns:a16="http://schemas.microsoft.com/office/drawing/2014/main" id="{E28E7FC0-6CE3-4030-B003-F372D4AA0D28}"/>
              </a:ext>
            </a:extLst>
          </p:cNvPr>
          <p:cNvSpPr>
            <a:spLocks noGrp="1"/>
          </p:cNvSpPr>
          <p:nvPr>
            <p:ph idx="1"/>
          </p:nvPr>
        </p:nvSpPr>
        <p:spPr/>
        <p:txBody>
          <a:bodyPr>
            <a:normAutofit/>
          </a:bodyPr>
          <a:lstStyle/>
          <a:p>
            <a:pPr>
              <a:lnSpc>
                <a:spcPct val="100000"/>
              </a:lnSpc>
              <a:spcBef>
                <a:spcPts val="0"/>
              </a:spcBef>
            </a:pPr>
            <a:r>
              <a:rPr lang="en-US" sz="2200" dirty="0">
                <a:latin typeface="+mj-lt"/>
              </a:rPr>
              <a:t>Democracy has only occurred in two waves in history.</a:t>
            </a:r>
          </a:p>
          <a:p>
            <a:pPr>
              <a:lnSpc>
                <a:spcPct val="100000"/>
              </a:lnSpc>
              <a:spcBef>
                <a:spcPts val="0"/>
              </a:spcBef>
            </a:pPr>
            <a:r>
              <a:rPr lang="en-US" sz="2200" dirty="0">
                <a:latin typeface="+mj-lt"/>
              </a:rPr>
              <a:t>The first wave crashed in the Mediterranean Basin around the 6</a:t>
            </a:r>
            <a:r>
              <a:rPr lang="en-US" sz="2200" baseline="30000" dirty="0">
                <a:latin typeface="+mj-lt"/>
              </a:rPr>
              <a:t>th</a:t>
            </a:r>
            <a:r>
              <a:rPr lang="en-US" sz="2200" dirty="0">
                <a:latin typeface="+mj-lt"/>
              </a:rPr>
              <a:t> century BC, yielding over 300 ancient democracies.</a:t>
            </a:r>
          </a:p>
          <a:p>
            <a:pPr>
              <a:lnSpc>
                <a:spcPct val="100000"/>
              </a:lnSpc>
              <a:spcBef>
                <a:spcPts val="0"/>
              </a:spcBef>
            </a:pPr>
            <a:r>
              <a:rPr lang="en-US" sz="2200" dirty="0">
                <a:latin typeface="+mj-lt"/>
              </a:rPr>
              <a:t>The second wave crashed along the North Atlantic around the 18</a:t>
            </a:r>
            <a:r>
              <a:rPr lang="en-US" sz="2200" baseline="30000" dirty="0">
                <a:latin typeface="+mj-lt"/>
              </a:rPr>
              <a:t>th</a:t>
            </a:r>
            <a:r>
              <a:rPr lang="en-US" sz="2200" dirty="0">
                <a:latin typeface="+mj-lt"/>
              </a:rPr>
              <a:t> century AD, yielding over 100 modern democracies.</a:t>
            </a:r>
          </a:p>
          <a:p>
            <a:pPr>
              <a:lnSpc>
                <a:spcPct val="100000"/>
              </a:lnSpc>
              <a:spcBef>
                <a:spcPts val="0"/>
              </a:spcBef>
            </a:pPr>
            <a:r>
              <a:rPr lang="en-US" sz="2200" dirty="0">
                <a:latin typeface="+mj-lt"/>
              </a:rPr>
              <a:t>The emergence of a large middle class of independent farmers preceded the first appearance of democracy in both waves. </a:t>
            </a:r>
          </a:p>
        </p:txBody>
      </p:sp>
    </p:spTree>
    <p:extLst>
      <p:ext uri="{BB962C8B-B14F-4D97-AF65-F5344CB8AC3E}">
        <p14:creationId xmlns:p14="http://schemas.microsoft.com/office/powerpoint/2010/main" val="1172127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94220-36A9-4683-BF7F-F80C6DF421CE}"/>
              </a:ext>
            </a:extLst>
          </p:cNvPr>
          <p:cNvSpPr>
            <a:spLocks noGrp="1"/>
          </p:cNvSpPr>
          <p:nvPr>
            <p:ph type="title"/>
          </p:nvPr>
        </p:nvSpPr>
        <p:spPr/>
        <p:txBody>
          <a:bodyPr>
            <a:normAutofit/>
          </a:bodyPr>
          <a:lstStyle/>
          <a:p>
            <a:r>
              <a:rPr lang="en-US" dirty="0"/>
              <a:t>The processes which drive </a:t>
            </a:r>
            <a:r>
              <a:rPr lang="en-US" dirty="0" err="1"/>
              <a:t>Anacyclosis</a:t>
            </a:r>
            <a:r>
              <a:rPr lang="en-US" dirty="0"/>
              <a:t> are everywhere at work. </a:t>
            </a:r>
          </a:p>
        </p:txBody>
      </p:sp>
      <p:sp>
        <p:nvSpPr>
          <p:cNvPr id="3" name="Content Placeholder 2">
            <a:extLst>
              <a:ext uri="{FF2B5EF4-FFF2-40B4-BE49-F238E27FC236}">
                <a16:creationId xmlns:a16="http://schemas.microsoft.com/office/drawing/2014/main" id="{E28E7FC0-6CE3-4030-B003-F372D4AA0D28}"/>
              </a:ext>
            </a:extLst>
          </p:cNvPr>
          <p:cNvSpPr>
            <a:spLocks noGrp="1"/>
          </p:cNvSpPr>
          <p:nvPr>
            <p:ph idx="1"/>
          </p:nvPr>
        </p:nvSpPr>
        <p:spPr/>
        <p:txBody>
          <a:bodyPr>
            <a:normAutofit/>
          </a:bodyPr>
          <a:lstStyle/>
          <a:p>
            <a:pPr marL="0" indent="0">
              <a:lnSpc>
                <a:spcPct val="100000"/>
              </a:lnSpc>
              <a:spcBef>
                <a:spcPts val="0"/>
              </a:spcBef>
              <a:buNone/>
            </a:pPr>
            <a:r>
              <a:rPr lang="en-US" sz="2200" dirty="0"/>
              <a:t>The diffusion of wealth advances the sequence of </a:t>
            </a:r>
            <a:r>
              <a:rPr lang="en-US" sz="2200" dirty="0" err="1"/>
              <a:t>Anacyclosis</a:t>
            </a:r>
            <a:r>
              <a:rPr lang="en-US" sz="2200" dirty="0"/>
              <a:t>. Conflict over the distribution of wealth exists in every society. </a:t>
            </a:r>
          </a:p>
          <a:p>
            <a:pPr marL="0" indent="0">
              <a:lnSpc>
                <a:spcPct val="100000"/>
              </a:lnSpc>
              <a:spcBef>
                <a:spcPts val="0"/>
              </a:spcBef>
              <a:buNone/>
            </a:pPr>
            <a:endParaRPr lang="en-US" sz="2200" dirty="0"/>
          </a:p>
          <a:p>
            <a:pPr marL="0" indent="0">
              <a:lnSpc>
                <a:spcPct val="100000"/>
              </a:lnSpc>
              <a:spcBef>
                <a:spcPts val="0"/>
              </a:spcBef>
              <a:buNone/>
            </a:pPr>
            <a:r>
              <a:rPr lang="en-US" sz="2200" i="0" dirty="0">
                <a:solidFill>
                  <a:srgbClr val="5F3235"/>
                </a:solidFill>
                <a:effectLst/>
              </a:rPr>
              <a:t>Inferiors revolt in order that they may be equal, and equals that they may be superior. Such is the state of mind which creates revolutions.</a:t>
            </a:r>
          </a:p>
          <a:p>
            <a:pPr marL="0" indent="0">
              <a:lnSpc>
                <a:spcPct val="100000"/>
              </a:lnSpc>
              <a:spcBef>
                <a:spcPts val="0"/>
              </a:spcBef>
              <a:buNone/>
            </a:pPr>
            <a:endParaRPr lang="en-US" sz="2200" dirty="0">
              <a:solidFill>
                <a:srgbClr val="5F3235"/>
              </a:solidFill>
            </a:endParaRPr>
          </a:p>
          <a:p>
            <a:pPr marL="0" indent="0">
              <a:lnSpc>
                <a:spcPct val="100000"/>
              </a:lnSpc>
              <a:spcBef>
                <a:spcPts val="0"/>
              </a:spcBef>
              <a:buNone/>
            </a:pPr>
            <a:r>
              <a:rPr lang="en-US" sz="2200" dirty="0"/>
              <a:t>Aristotle, </a:t>
            </a:r>
            <a:r>
              <a:rPr lang="en-US" sz="2200" i="1" dirty="0"/>
              <a:t>Id</a:t>
            </a:r>
            <a:r>
              <a:rPr lang="en-US" sz="2200" dirty="0"/>
              <a:t>.</a:t>
            </a:r>
          </a:p>
        </p:txBody>
      </p:sp>
    </p:spTree>
    <p:extLst>
      <p:ext uri="{BB962C8B-B14F-4D97-AF65-F5344CB8AC3E}">
        <p14:creationId xmlns:p14="http://schemas.microsoft.com/office/powerpoint/2010/main" val="3259122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94220-36A9-4683-BF7F-F80C6DF421CE}"/>
              </a:ext>
            </a:extLst>
          </p:cNvPr>
          <p:cNvSpPr>
            <a:spLocks noGrp="1"/>
          </p:cNvSpPr>
          <p:nvPr>
            <p:ph type="title"/>
          </p:nvPr>
        </p:nvSpPr>
        <p:spPr/>
        <p:txBody>
          <a:bodyPr>
            <a:normAutofit/>
          </a:bodyPr>
          <a:lstStyle/>
          <a:p>
            <a:r>
              <a:rPr lang="en-US" dirty="0"/>
              <a:t>The first stages of </a:t>
            </a:r>
            <a:r>
              <a:rPr lang="en-US" dirty="0" err="1"/>
              <a:t>Anacyclosis</a:t>
            </a:r>
            <a:r>
              <a:rPr lang="en-US" dirty="0"/>
              <a:t> are thus common. </a:t>
            </a:r>
          </a:p>
        </p:txBody>
      </p:sp>
      <p:sp>
        <p:nvSpPr>
          <p:cNvPr id="3" name="Content Placeholder 2">
            <a:extLst>
              <a:ext uri="{FF2B5EF4-FFF2-40B4-BE49-F238E27FC236}">
                <a16:creationId xmlns:a16="http://schemas.microsoft.com/office/drawing/2014/main" id="{E28E7FC0-6CE3-4030-B003-F372D4AA0D28}"/>
              </a:ext>
            </a:extLst>
          </p:cNvPr>
          <p:cNvSpPr>
            <a:spLocks noGrp="1"/>
          </p:cNvSpPr>
          <p:nvPr>
            <p:ph idx="1"/>
          </p:nvPr>
        </p:nvSpPr>
        <p:spPr/>
        <p:txBody>
          <a:bodyPr>
            <a:normAutofit/>
          </a:bodyPr>
          <a:lstStyle/>
          <a:p>
            <a:pPr>
              <a:lnSpc>
                <a:spcPct val="100000"/>
              </a:lnSpc>
              <a:spcBef>
                <a:spcPts val="0"/>
              </a:spcBef>
            </a:pPr>
            <a:r>
              <a:rPr lang="en-US" sz="2200" dirty="0"/>
              <a:t>Most of history chronicles the turmoil and wars of monarchies and dynasties in every portion of Earth.</a:t>
            </a:r>
          </a:p>
          <a:p>
            <a:pPr>
              <a:lnSpc>
                <a:spcPct val="100000"/>
              </a:lnSpc>
              <a:spcBef>
                <a:spcPts val="0"/>
              </a:spcBef>
            </a:pPr>
            <a:r>
              <a:rPr lang="en-US" sz="2200" dirty="0"/>
              <a:t>Almost all people who were ever born lived and died as the subjects of kings, nobles, dictators, and military juntas.</a:t>
            </a:r>
          </a:p>
          <a:p>
            <a:pPr>
              <a:lnSpc>
                <a:spcPct val="100000"/>
              </a:lnSpc>
              <a:spcBef>
                <a:spcPts val="0"/>
              </a:spcBef>
            </a:pPr>
            <a:r>
              <a:rPr lang="en-US" sz="2200" dirty="0"/>
              <a:t>Periods of democracy are found in less than one-tenth of recorded history since the Mesopotamians and Egyptians.</a:t>
            </a:r>
          </a:p>
          <a:p>
            <a:pPr marL="0" indent="0">
              <a:lnSpc>
                <a:spcPct val="100000"/>
              </a:lnSpc>
              <a:spcBef>
                <a:spcPts val="0"/>
              </a:spcBef>
              <a:buNone/>
            </a:pPr>
            <a:endParaRPr lang="en-US" sz="2200" dirty="0"/>
          </a:p>
          <a:p>
            <a:pPr>
              <a:lnSpc>
                <a:spcPct val="100000"/>
              </a:lnSpc>
              <a:spcBef>
                <a:spcPts val="0"/>
              </a:spcBef>
            </a:pPr>
            <a:endParaRPr lang="en-US" sz="2200" dirty="0"/>
          </a:p>
        </p:txBody>
      </p:sp>
    </p:spTree>
    <p:extLst>
      <p:ext uri="{BB962C8B-B14F-4D97-AF65-F5344CB8AC3E}">
        <p14:creationId xmlns:p14="http://schemas.microsoft.com/office/powerpoint/2010/main" val="2741249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94220-36A9-4683-BF7F-F80C6DF421CE}"/>
              </a:ext>
            </a:extLst>
          </p:cNvPr>
          <p:cNvSpPr>
            <a:spLocks noGrp="1"/>
          </p:cNvSpPr>
          <p:nvPr>
            <p:ph type="title"/>
          </p:nvPr>
        </p:nvSpPr>
        <p:spPr/>
        <p:txBody>
          <a:bodyPr>
            <a:normAutofit/>
          </a:bodyPr>
          <a:lstStyle/>
          <a:p>
            <a:r>
              <a:rPr lang="en-US" dirty="0"/>
              <a:t>Few examples of democracy mean few complete examples of </a:t>
            </a:r>
            <a:r>
              <a:rPr lang="en-US" dirty="0" err="1"/>
              <a:t>Anacyclosis</a:t>
            </a:r>
            <a:r>
              <a:rPr lang="en-US" dirty="0"/>
              <a:t>.</a:t>
            </a:r>
          </a:p>
        </p:txBody>
      </p:sp>
      <p:sp>
        <p:nvSpPr>
          <p:cNvPr id="3" name="Content Placeholder 2">
            <a:extLst>
              <a:ext uri="{FF2B5EF4-FFF2-40B4-BE49-F238E27FC236}">
                <a16:creationId xmlns:a16="http://schemas.microsoft.com/office/drawing/2014/main" id="{E28E7FC0-6CE3-4030-B003-F372D4AA0D28}"/>
              </a:ext>
            </a:extLst>
          </p:cNvPr>
          <p:cNvSpPr>
            <a:spLocks noGrp="1"/>
          </p:cNvSpPr>
          <p:nvPr>
            <p:ph idx="1"/>
          </p:nvPr>
        </p:nvSpPr>
        <p:spPr/>
        <p:txBody>
          <a:bodyPr>
            <a:normAutofit lnSpcReduction="10000"/>
          </a:bodyPr>
          <a:lstStyle/>
          <a:p>
            <a:pPr>
              <a:lnSpc>
                <a:spcPct val="110000"/>
              </a:lnSpc>
              <a:spcBef>
                <a:spcPts val="0"/>
              </a:spcBef>
            </a:pPr>
            <a:r>
              <a:rPr lang="en-US" sz="2200" dirty="0"/>
              <a:t>Because wealth is rarely diffused widely enough to sustain an independent middle class, the final stages of </a:t>
            </a:r>
            <a:r>
              <a:rPr lang="en-US" sz="2200" dirty="0" err="1"/>
              <a:t>Anacyclosis</a:t>
            </a:r>
            <a:r>
              <a:rPr lang="en-US" sz="2200" dirty="0"/>
              <a:t> are rare. </a:t>
            </a:r>
          </a:p>
          <a:p>
            <a:pPr>
              <a:lnSpc>
                <a:spcPct val="110000"/>
              </a:lnSpc>
              <a:spcBef>
                <a:spcPts val="0"/>
              </a:spcBef>
            </a:pPr>
            <a:r>
              <a:rPr lang="en-US" sz="2200" dirty="0" err="1"/>
              <a:t>Anacyclosis</a:t>
            </a:r>
            <a:r>
              <a:rPr lang="en-US" sz="2200" dirty="0"/>
              <a:t> has only advanced to the democratic stage in those states adhering to Classical Antiquity and Western Civilization. </a:t>
            </a:r>
          </a:p>
          <a:p>
            <a:pPr>
              <a:lnSpc>
                <a:spcPct val="110000"/>
              </a:lnSpc>
              <a:spcBef>
                <a:spcPts val="0"/>
              </a:spcBef>
            </a:pPr>
            <a:endParaRPr lang="en-US" sz="2200" dirty="0"/>
          </a:p>
          <a:p>
            <a:pPr marL="0" indent="0">
              <a:lnSpc>
                <a:spcPct val="110000"/>
              </a:lnSpc>
              <a:spcBef>
                <a:spcPts val="0"/>
              </a:spcBef>
              <a:buNone/>
            </a:pPr>
            <a:r>
              <a:rPr lang="en-US" sz="2200" dirty="0">
                <a:solidFill>
                  <a:srgbClr val="5F3235"/>
                </a:solidFill>
              </a:rPr>
              <a:t>On reviewing the English history, we observe a progress similar to that in Rome—an incessant struggle for liberty from the date of Magna Charta, in John’s reign, to the revolution. The struggle has been successful, by abridging the enormous power of the nobility. But we observe that the power of the people has increased in an exact proportion to their acquisitions of property.</a:t>
            </a:r>
          </a:p>
          <a:p>
            <a:pPr marL="0" indent="0">
              <a:lnSpc>
                <a:spcPct val="110000"/>
              </a:lnSpc>
              <a:spcBef>
                <a:spcPts val="0"/>
              </a:spcBef>
              <a:buNone/>
            </a:pPr>
            <a:endParaRPr lang="en-US" sz="2200" dirty="0">
              <a:solidFill>
                <a:srgbClr val="5F3235"/>
              </a:solidFill>
            </a:endParaRPr>
          </a:p>
          <a:p>
            <a:pPr marL="0" indent="0">
              <a:lnSpc>
                <a:spcPct val="110000"/>
              </a:lnSpc>
              <a:spcBef>
                <a:spcPts val="0"/>
              </a:spcBef>
              <a:buNone/>
            </a:pPr>
            <a:r>
              <a:rPr lang="en-US" sz="2200" dirty="0"/>
              <a:t>Noah Webster, </a:t>
            </a:r>
            <a:r>
              <a:rPr lang="en-US" sz="2200" i="1" dirty="0"/>
              <a:t>Id</a:t>
            </a:r>
            <a:r>
              <a:rPr lang="en-US" sz="2200" dirty="0"/>
              <a:t>.</a:t>
            </a:r>
          </a:p>
          <a:p>
            <a:pPr marL="0" indent="0">
              <a:lnSpc>
                <a:spcPct val="110000"/>
              </a:lnSpc>
              <a:spcBef>
                <a:spcPts val="0"/>
              </a:spcBef>
              <a:buNone/>
            </a:pPr>
            <a:endParaRPr lang="en-US" sz="2200" dirty="0">
              <a:solidFill>
                <a:srgbClr val="5F3235"/>
              </a:solidFill>
            </a:endParaRPr>
          </a:p>
        </p:txBody>
      </p:sp>
    </p:spTree>
    <p:extLst>
      <p:ext uri="{BB962C8B-B14F-4D97-AF65-F5344CB8AC3E}">
        <p14:creationId xmlns:p14="http://schemas.microsoft.com/office/powerpoint/2010/main" val="3383104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41866-CEBA-4049-AF21-3D23E5E88806}"/>
              </a:ext>
            </a:extLst>
          </p:cNvPr>
          <p:cNvSpPr>
            <a:spLocks noGrp="1"/>
          </p:cNvSpPr>
          <p:nvPr>
            <p:ph type="title"/>
          </p:nvPr>
        </p:nvSpPr>
        <p:spPr/>
        <p:txBody>
          <a:bodyPr/>
          <a:lstStyle/>
          <a:p>
            <a:r>
              <a:rPr lang="en-US" dirty="0"/>
              <a:t>III. At last, democracy is no more. </a:t>
            </a:r>
          </a:p>
        </p:txBody>
      </p:sp>
      <p:sp>
        <p:nvSpPr>
          <p:cNvPr id="3" name="Text Placeholder 2">
            <a:extLst>
              <a:ext uri="{FF2B5EF4-FFF2-40B4-BE49-F238E27FC236}">
                <a16:creationId xmlns:a16="http://schemas.microsoft.com/office/drawing/2014/main" id="{27C32C26-7A1E-4EF5-9828-3485036DC36D}"/>
              </a:ext>
            </a:extLst>
          </p:cNvPr>
          <p:cNvSpPr>
            <a:spLocks noGrp="1"/>
          </p:cNvSpPr>
          <p:nvPr>
            <p:ph type="body" idx="1"/>
          </p:nvPr>
        </p:nvSpPr>
        <p:spPr/>
        <p:txBody>
          <a:bodyPr>
            <a:normAutofit/>
          </a:bodyPr>
          <a:lstStyle/>
          <a:p>
            <a:pPr>
              <a:spcBef>
                <a:spcPts val="0"/>
              </a:spcBef>
              <a:spcAft>
                <a:spcPts val="1200"/>
              </a:spcAft>
            </a:pPr>
            <a:r>
              <a:rPr lang="en-US" sz="2200" dirty="0">
                <a:solidFill>
                  <a:srgbClr val="5F3235"/>
                </a:solidFill>
                <a:effectLst/>
                <a:latin typeface="+mj-lt"/>
                <a:ea typeface="Times New Roman" panose="02020603050405020304" pitchFamily="18" charset="0"/>
              </a:rPr>
              <a:t>Everything that has transpired has done so </a:t>
            </a:r>
            <a:r>
              <a:rPr lang="en-US" sz="2200" dirty="0">
                <a:solidFill>
                  <a:srgbClr val="5F3235"/>
                </a:solidFill>
                <a:latin typeface="+mj-lt"/>
                <a:ea typeface="Times New Roman" panose="02020603050405020304" pitchFamily="18" charset="0"/>
              </a:rPr>
              <a:t>according to </a:t>
            </a:r>
            <a:r>
              <a:rPr lang="en-US" sz="2200" dirty="0">
                <a:solidFill>
                  <a:srgbClr val="5F3235"/>
                </a:solidFill>
                <a:effectLst/>
                <a:latin typeface="+mj-lt"/>
                <a:ea typeface="Times New Roman" panose="02020603050405020304" pitchFamily="18" charset="0"/>
              </a:rPr>
              <a:t>Polybius’ design.</a:t>
            </a:r>
            <a:endParaRPr lang="en-US" sz="2200" dirty="0">
              <a:solidFill>
                <a:srgbClr val="5F3235"/>
              </a:solidFill>
              <a:effectLst/>
              <a:latin typeface="+mj-lt"/>
              <a:ea typeface="Calibri" panose="020F0502020204030204" pitchFamily="34" charset="0"/>
            </a:endParaRPr>
          </a:p>
        </p:txBody>
      </p:sp>
    </p:spTree>
    <p:extLst>
      <p:ext uri="{BB962C8B-B14F-4D97-AF65-F5344CB8AC3E}">
        <p14:creationId xmlns:p14="http://schemas.microsoft.com/office/powerpoint/2010/main" val="1092306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94220-36A9-4683-BF7F-F80C6DF421CE}"/>
              </a:ext>
            </a:extLst>
          </p:cNvPr>
          <p:cNvSpPr>
            <a:spLocks noGrp="1"/>
          </p:cNvSpPr>
          <p:nvPr>
            <p:ph type="title"/>
          </p:nvPr>
        </p:nvSpPr>
        <p:spPr>
          <a:xfrm>
            <a:off x="838200" y="365125"/>
            <a:ext cx="10858500" cy="1325563"/>
          </a:xfrm>
        </p:spPr>
        <p:txBody>
          <a:bodyPr>
            <a:normAutofit/>
          </a:bodyPr>
          <a:lstStyle/>
          <a:p>
            <a:r>
              <a:rPr lang="en-US" dirty="0">
                <a:cs typeface="Segoe UI" panose="020B0502040204020203" pitchFamily="34" charset="0"/>
              </a:rPr>
              <a:t>If wealth diffusion summons democracy, what does wealth concentration summon?</a:t>
            </a:r>
          </a:p>
        </p:txBody>
      </p:sp>
      <p:sp>
        <p:nvSpPr>
          <p:cNvPr id="3" name="Content Placeholder 2">
            <a:extLst>
              <a:ext uri="{FF2B5EF4-FFF2-40B4-BE49-F238E27FC236}">
                <a16:creationId xmlns:a16="http://schemas.microsoft.com/office/drawing/2014/main" id="{E28E7FC0-6CE3-4030-B003-F372D4AA0D28}"/>
              </a:ext>
            </a:extLst>
          </p:cNvPr>
          <p:cNvSpPr>
            <a:spLocks noGrp="1"/>
          </p:cNvSpPr>
          <p:nvPr>
            <p:ph idx="1"/>
          </p:nvPr>
        </p:nvSpPr>
        <p:spPr/>
        <p:txBody>
          <a:bodyPr>
            <a:normAutofit/>
          </a:bodyPr>
          <a:lstStyle/>
          <a:p>
            <a:pPr marL="0" indent="0">
              <a:lnSpc>
                <a:spcPct val="100000"/>
              </a:lnSpc>
              <a:spcBef>
                <a:spcPts val="0"/>
              </a:spcBef>
              <a:buNone/>
            </a:pPr>
            <a:r>
              <a:rPr lang="en-US" sz="2200" dirty="0"/>
              <a:t>Political faction, of course. </a:t>
            </a:r>
          </a:p>
          <a:p>
            <a:pPr marL="0" indent="0">
              <a:lnSpc>
                <a:spcPct val="100000"/>
              </a:lnSpc>
              <a:spcBef>
                <a:spcPts val="0"/>
              </a:spcBef>
              <a:buNone/>
            </a:pPr>
            <a:endParaRPr lang="en-US" sz="2200" dirty="0"/>
          </a:p>
          <a:p>
            <a:pPr marL="0" indent="0">
              <a:lnSpc>
                <a:spcPct val="100000"/>
              </a:lnSpc>
              <a:spcBef>
                <a:spcPts val="0"/>
              </a:spcBef>
              <a:buNone/>
            </a:pPr>
            <a:r>
              <a:rPr lang="en-US" sz="2200" dirty="0">
                <a:solidFill>
                  <a:srgbClr val="5F3235"/>
                </a:solidFill>
              </a:rPr>
              <a:t>T</a:t>
            </a:r>
            <a:r>
              <a:rPr lang="en-US" sz="2200" b="0" i="0" dirty="0">
                <a:solidFill>
                  <a:srgbClr val="5F3235"/>
                </a:solidFill>
                <a:effectLst/>
              </a:rPr>
              <a:t>he most common and durable source of factions, has been the various and unequal distribution of property. </a:t>
            </a:r>
          </a:p>
          <a:p>
            <a:pPr marL="0" indent="0">
              <a:lnSpc>
                <a:spcPct val="100000"/>
              </a:lnSpc>
              <a:spcBef>
                <a:spcPts val="0"/>
              </a:spcBef>
              <a:buNone/>
            </a:pPr>
            <a:endParaRPr lang="en-US" sz="2200" dirty="0">
              <a:solidFill>
                <a:srgbClr val="5F3235"/>
              </a:solidFill>
            </a:endParaRPr>
          </a:p>
          <a:p>
            <a:pPr marL="0" indent="0">
              <a:lnSpc>
                <a:spcPct val="100000"/>
              </a:lnSpc>
              <a:spcBef>
                <a:spcPts val="0"/>
              </a:spcBef>
              <a:buNone/>
            </a:pPr>
            <a:r>
              <a:rPr lang="en-US" sz="2200" dirty="0"/>
              <a:t>James Madison, </a:t>
            </a:r>
            <a:r>
              <a:rPr lang="en-US" sz="2200" i="1" dirty="0"/>
              <a:t>Federalist No. 10</a:t>
            </a:r>
            <a:r>
              <a:rPr lang="en-US" sz="2200" dirty="0"/>
              <a:t>, 1787.</a:t>
            </a:r>
          </a:p>
          <a:p>
            <a:pPr marL="0" indent="0">
              <a:spcBef>
                <a:spcPts val="0"/>
              </a:spcBef>
              <a:buNone/>
            </a:pPr>
            <a:endParaRPr lang="en-US" sz="2200" dirty="0">
              <a:latin typeface="Calibri (Body)"/>
            </a:endParaRPr>
          </a:p>
          <a:p>
            <a:pPr>
              <a:spcBef>
                <a:spcPts val="0"/>
              </a:spcBef>
            </a:pPr>
            <a:endParaRPr lang="en-US" sz="2200" dirty="0">
              <a:latin typeface="Calibri (Body)"/>
            </a:endParaRPr>
          </a:p>
          <a:p>
            <a:pPr marL="0" indent="0">
              <a:spcBef>
                <a:spcPts val="0"/>
              </a:spcBef>
              <a:buNone/>
            </a:pPr>
            <a:endParaRPr lang="en-US" sz="2200" dirty="0">
              <a:latin typeface="Calibri (Body)"/>
            </a:endParaRPr>
          </a:p>
        </p:txBody>
      </p:sp>
    </p:spTree>
    <p:extLst>
      <p:ext uri="{BB962C8B-B14F-4D97-AF65-F5344CB8AC3E}">
        <p14:creationId xmlns:p14="http://schemas.microsoft.com/office/powerpoint/2010/main" val="4155540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94220-36A9-4683-BF7F-F80C6DF421CE}"/>
              </a:ext>
            </a:extLst>
          </p:cNvPr>
          <p:cNvSpPr>
            <a:spLocks noGrp="1"/>
          </p:cNvSpPr>
          <p:nvPr>
            <p:ph type="title"/>
          </p:nvPr>
        </p:nvSpPr>
        <p:spPr/>
        <p:txBody>
          <a:bodyPr>
            <a:normAutofit/>
          </a:bodyPr>
          <a:lstStyle/>
          <a:p>
            <a:r>
              <a:rPr lang="en-US" dirty="0"/>
              <a:t>Late-stage democracy endows political faction with specific characteristics.</a:t>
            </a:r>
          </a:p>
        </p:txBody>
      </p:sp>
      <p:sp>
        <p:nvSpPr>
          <p:cNvPr id="3" name="Content Placeholder 2">
            <a:extLst>
              <a:ext uri="{FF2B5EF4-FFF2-40B4-BE49-F238E27FC236}">
                <a16:creationId xmlns:a16="http://schemas.microsoft.com/office/drawing/2014/main" id="{E28E7FC0-6CE3-4030-B003-F372D4AA0D28}"/>
              </a:ext>
            </a:extLst>
          </p:cNvPr>
          <p:cNvSpPr>
            <a:spLocks noGrp="1"/>
          </p:cNvSpPr>
          <p:nvPr>
            <p:ph idx="1"/>
          </p:nvPr>
        </p:nvSpPr>
        <p:spPr/>
        <p:txBody>
          <a:bodyPr>
            <a:normAutofit/>
          </a:bodyPr>
          <a:lstStyle/>
          <a:p>
            <a:pPr>
              <a:lnSpc>
                <a:spcPct val="100000"/>
              </a:lnSpc>
              <a:spcBef>
                <a:spcPts val="0"/>
              </a:spcBef>
            </a:pPr>
            <a:r>
              <a:rPr lang="en-US" sz="2200" dirty="0"/>
              <a:t>Middle class stagnation and decline engenders a novel sense of </a:t>
            </a:r>
            <a:r>
              <a:rPr lang="en-US" sz="2200" dirty="0">
                <a:solidFill>
                  <a:srgbClr val="5F3235"/>
                </a:solidFill>
              </a:rPr>
              <a:t>idleness</a:t>
            </a:r>
            <a:r>
              <a:rPr lang="en-US" sz="2200" dirty="0"/>
              <a:t> and </a:t>
            </a:r>
            <a:r>
              <a:rPr lang="en-US" sz="2200" dirty="0">
                <a:solidFill>
                  <a:srgbClr val="5F3235"/>
                </a:solidFill>
              </a:rPr>
              <a:t>precariousness</a:t>
            </a:r>
            <a:r>
              <a:rPr lang="en-US" sz="2200" dirty="0"/>
              <a:t> among the general population. </a:t>
            </a:r>
          </a:p>
          <a:p>
            <a:pPr>
              <a:lnSpc>
                <a:spcPct val="100000"/>
              </a:lnSpc>
              <a:spcBef>
                <a:spcPts val="0"/>
              </a:spcBef>
            </a:pPr>
            <a:r>
              <a:rPr lang="en-US" sz="2200" dirty="0"/>
              <a:t>Precariousness and idleness, in turn, amplify the preexisting </a:t>
            </a:r>
            <a:r>
              <a:rPr lang="en-US" sz="2200" dirty="0">
                <a:solidFill>
                  <a:srgbClr val="5F3235"/>
                </a:solidFill>
              </a:rPr>
              <a:t>animosities</a:t>
            </a:r>
            <a:r>
              <a:rPr lang="en-US" sz="2200" dirty="0"/>
              <a:t> and </a:t>
            </a:r>
            <a:r>
              <a:rPr lang="en-US" sz="2200" dirty="0">
                <a:solidFill>
                  <a:srgbClr val="5F3235"/>
                </a:solidFill>
              </a:rPr>
              <a:t>dependencies</a:t>
            </a:r>
            <a:r>
              <a:rPr lang="en-US" sz="2200" dirty="0"/>
              <a:t> of the body politic. </a:t>
            </a:r>
          </a:p>
          <a:p>
            <a:pPr>
              <a:lnSpc>
                <a:spcPct val="100000"/>
              </a:lnSpc>
              <a:spcBef>
                <a:spcPts val="0"/>
              </a:spcBef>
            </a:pPr>
            <a:r>
              <a:rPr lang="en-US" sz="2200" dirty="0"/>
              <a:t>Populist leaders appropriate democratic institutions to advance campaigns serving the interests of animosity and dependency.</a:t>
            </a:r>
          </a:p>
        </p:txBody>
      </p:sp>
    </p:spTree>
    <p:extLst>
      <p:ext uri="{BB962C8B-B14F-4D97-AF65-F5344CB8AC3E}">
        <p14:creationId xmlns:p14="http://schemas.microsoft.com/office/powerpoint/2010/main" val="2046826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94220-36A9-4683-BF7F-F80C6DF421CE}"/>
              </a:ext>
            </a:extLst>
          </p:cNvPr>
          <p:cNvSpPr>
            <a:spLocks noGrp="1"/>
          </p:cNvSpPr>
          <p:nvPr>
            <p:ph type="title"/>
          </p:nvPr>
        </p:nvSpPr>
        <p:spPr/>
        <p:txBody>
          <a:bodyPr>
            <a:normAutofit/>
          </a:bodyPr>
          <a:lstStyle/>
          <a:p>
            <a:r>
              <a:rPr lang="en-US" dirty="0"/>
              <a:t>Animosity and dependency are the poles in polarization. </a:t>
            </a:r>
          </a:p>
        </p:txBody>
      </p:sp>
      <p:sp>
        <p:nvSpPr>
          <p:cNvPr id="3" name="Content Placeholder 2">
            <a:extLst>
              <a:ext uri="{FF2B5EF4-FFF2-40B4-BE49-F238E27FC236}">
                <a16:creationId xmlns:a16="http://schemas.microsoft.com/office/drawing/2014/main" id="{E28E7FC0-6CE3-4030-B003-F372D4AA0D28}"/>
              </a:ext>
            </a:extLst>
          </p:cNvPr>
          <p:cNvSpPr>
            <a:spLocks noGrp="1"/>
          </p:cNvSpPr>
          <p:nvPr>
            <p:ph idx="1"/>
          </p:nvPr>
        </p:nvSpPr>
        <p:spPr/>
        <p:txBody>
          <a:bodyPr>
            <a:normAutofit/>
          </a:bodyPr>
          <a:lstStyle/>
          <a:p>
            <a:pPr>
              <a:lnSpc>
                <a:spcPct val="100000"/>
              </a:lnSpc>
              <a:spcBef>
                <a:spcPts val="0"/>
              </a:spcBef>
            </a:pPr>
            <a:r>
              <a:rPr lang="en-US" sz="2200" dirty="0"/>
              <a:t>As the middling virtues erode, political movements and parties increasingly cluster around the twin poles of animosity and dependency. </a:t>
            </a:r>
          </a:p>
          <a:p>
            <a:pPr>
              <a:lnSpc>
                <a:spcPct val="100000"/>
              </a:lnSpc>
              <a:spcBef>
                <a:spcPts val="0"/>
              </a:spcBef>
            </a:pPr>
            <a:r>
              <a:rPr lang="en-US" sz="2200" dirty="0"/>
              <a:t>The faction rallying around the pole of dependency tends to associate with the left side of the spectrum, </a:t>
            </a:r>
            <a:r>
              <a:rPr lang="en-US" sz="2200" dirty="0">
                <a:solidFill>
                  <a:srgbClr val="5F3235"/>
                </a:solidFill>
              </a:rPr>
              <a:t>directing blame toward the wealthy</a:t>
            </a:r>
            <a:r>
              <a:rPr lang="en-US" sz="2200" dirty="0"/>
              <a:t>.</a:t>
            </a:r>
          </a:p>
          <a:p>
            <a:pPr>
              <a:lnSpc>
                <a:spcPct val="100000"/>
              </a:lnSpc>
              <a:spcBef>
                <a:spcPts val="0"/>
              </a:spcBef>
            </a:pPr>
            <a:r>
              <a:rPr lang="en-US" sz="2200" dirty="0"/>
              <a:t>The faction rallying around the pole of animosity tends to associate with the right side of the spectrum, </a:t>
            </a:r>
            <a:r>
              <a:rPr lang="en-US" sz="2200" dirty="0">
                <a:solidFill>
                  <a:srgbClr val="5F3235"/>
                </a:solidFill>
              </a:rPr>
              <a:t>directing blame toward foreigners and the poor</a:t>
            </a:r>
            <a:r>
              <a:rPr lang="en-US" sz="2200" dirty="0"/>
              <a:t>.</a:t>
            </a:r>
          </a:p>
        </p:txBody>
      </p:sp>
    </p:spTree>
    <p:extLst>
      <p:ext uri="{BB962C8B-B14F-4D97-AF65-F5344CB8AC3E}">
        <p14:creationId xmlns:p14="http://schemas.microsoft.com/office/powerpoint/2010/main" val="1962828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3A904-9D03-472E-BD84-5750623EC08D}"/>
              </a:ext>
            </a:extLst>
          </p:cNvPr>
          <p:cNvSpPr>
            <a:spLocks noGrp="1"/>
          </p:cNvSpPr>
          <p:nvPr>
            <p:ph type="title"/>
          </p:nvPr>
        </p:nvSpPr>
        <p:spPr/>
        <p:txBody>
          <a:bodyPr/>
          <a:lstStyle/>
          <a:p>
            <a:r>
              <a:rPr lang="en-US" dirty="0"/>
              <a:t>The Romans knew that the concentration of wealth destroyed their republic.</a:t>
            </a:r>
          </a:p>
        </p:txBody>
      </p:sp>
      <p:sp>
        <p:nvSpPr>
          <p:cNvPr id="3" name="Content Placeholder 2">
            <a:extLst>
              <a:ext uri="{FF2B5EF4-FFF2-40B4-BE49-F238E27FC236}">
                <a16:creationId xmlns:a16="http://schemas.microsoft.com/office/drawing/2014/main" id="{E1A45693-1F60-461E-B631-B00962758737}"/>
              </a:ext>
            </a:extLst>
          </p:cNvPr>
          <p:cNvSpPr>
            <a:spLocks noGrp="1"/>
          </p:cNvSpPr>
          <p:nvPr>
            <p:ph idx="1"/>
          </p:nvPr>
        </p:nvSpPr>
        <p:spPr/>
        <p:txBody>
          <a:bodyPr>
            <a:normAutofit/>
          </a:bodyPr>
          <a:lstStyle/>
          <a:p>
            <a:pPr marL="0" indent="0">
              <a:lnSpc>
                <a:spcPct val="100000"/>
              </a:lnSpc>
              <a:spcBef>
                <a:spcPts val="0"/>
              </a:spcBef>
              <a:buNone/>
            </a:pPr>
            <a:r>
              <a:rPr lang="en-US" sz="2200" dirty="0">
                <a:solidFill>
                  <a:srgbClr val="5F3235"/>
                </a:solidFill>
              </a:rPr>
              <a:t>Roman writers after the collapse of the Republic were … united in believing that the operative factor throughout was a moral failure arising from the increase of wealth: this had led the governing class to seek riches and power without scruple, while at the same time economic inequality had made the lower classes desperate and ready for any crime against the state.</a:t>
            </a:r>
          </a:p>
          <a:p>
            <a:pPr marL="0" indent="0">
              <a:lnSpc>
                <a:spcPct val="100000"/>
              </a:lnSpc>
              <a:spcBef>
                <a:spcPts val="0"/>
              </a:spcBef>
              <a:buNone/>
            </a:pPr>
            <a:endParaRPr lang="en-US" sz="2200" dirty="0"/>
          </a:p>
          <a:p>
            <a:pPr marL="0" indent="0">
              <a:lnSpc>
                <a:spcPct val="100000"/>
              </a:lnSpc>
              <a:spcBef>
                <a:spcPts val="0"/>
              </a:spcBef>
              <a:buNone/>
            </a:pPr>
            <a:r>
              <a:rPr lang="en-US" sz="2200" dirty="0"/>
              <a:t>A. W. Lintott, </a:t>
            </a:r>
            <a:r>
              <a:rPr lang="en-US" sz="2200" i="1" dirty="0"/>
              <a:t>Violence in Republican Rome</a:t>
            </a:r>
            <a:r>
              <a:rPr lang="en-US" sz="2200" dirty="0"/>
              <a:t>, Oxford Press, 1968.</a:t>
            </a:r>
          </a:p>
          <a:p>
            <a:pPr marL="0" indent="0">
              <a:lnSpc>
                <a:spcPct val="100000"/>
              </a:lnSpc>
              <a:spcBef>
                <a:spcPts val="0"/>
              </a:spcBef>
              <a:buNone/>
            </a:pPr>
            <a:endParaRPr lang="en-US" sz="2200" dirty="0"/>
          </a:p>
        </p:txBody>
      </p:sp>
    </p:spTree>
    <p:extLst>
      <p:ext uri="{BB962C8B-B14F-4D97-AF65-F5344CB8AC3E}">
        <p14:creationId xmlns:p14="http://schemas.microsoft.com/office/powerpoint/2010/main" val="299124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3A904-9D03-472E-BD84-5750623EC08D}"/>
              </a:ext>
            </a:extLst>
          </p:cNvPr>
          <p:cNvSpPr>
            <a:spLocks noGrp="1"/>
          </p:cNvSpPr>
          <p:nvPr>
            <p:ph type="title"/>
          </p:nvPr>
        </p:nvSpPr>
        <p:spPr/>
        <p:txBody>
          <a:bodyPr/>
          <a:lstStyle/>
          <a:p>
            <a:r>
              <a:rPr lang="en-US" dirty="0" err="1">
                <a:latin typeface="Arial" panose="020B0604020202020204" pitchFamily="34" charset="0"/>
                <a:ea typeface="Verdana" panose="020B0604030504040204" pitchFamily="34" charset="0"/>
                <a:cs typeface="Arial" panose="020B0604020202020204" pitchFamily="34" charset="0"/>
              </a:rPr>
              <a:t>Anacyclosis</a:t>
            </a:r>
            <a:r>
              <a:rPr lang="en-US" dirty="0">
                <a:latin typeface="Arial" panose="020B0604020202020204" pitchFamily="34" charset="0"/>
                <a:ea typeface="Verdana" panose="020B0604030504040204" pitchFamily="34" charset="0"/>
                <a:cs typeface="Arial" panose="020B0604020202020204" pitchFamily="34" charset="0"/>
              </a:rPr>
              <a:t> is the cover page of political history.</a:t>
            </a:r>
          </a:p>
        </p:txBody>
      </p:sp>
      <p:sp>
        <p:nvSpPr>
          <p:cNvPr id="3" name="Content Placeholder 2">
            <a:extLst>
              <a:ext uri="{FF2B5EF4-FFF2-40B4-BE49-F238E27FC236}">
                <a16:creationId xmlns:a16="http://schemas.microsoft.com/office/drawing/2014/main" id="{E1A45693-1F60-461E-B631-B00962758737}"/>
              </a:ext>
            </a:extLst>
          </p:cNvPr>
          <p:cNvSpPr>
            <a:spLocks noGrp="1"/>
          </p:cNvSpPr>
          <p:nvPr>
            <p:ph idx="1"/>
          </p:nvPr>
        </p:nvSpPr>
        <p:spPr/>
        <p:txBody>
          <a:bodyPr>
            <a:normAutofit/>
          </a:bodyPr>
          <a:lstStyle/>
          <a:p>
            <a:pPr marL="0" indent="0">
              <a:lnSpc>
                <a:spcPct val="100000"/>
              </a:lnSpc>
              <a:spcBef>
                <a:spcPts val="0"/>
              </a:spcBef>
              <a:buNone/>
            </a:pPr>
            <a:r>
              <a:rPr lang="en-US" sz="2200" dirty="0">
                <a:solidFill>
                  <a:srgbClr val="5F3235"/>
                </a:solidFill>
                <a:latin typeface="Arial" panose="020B0604020202020204" pitchFamily="34" charset="0"/>
                <a:ea typeface="Verdana" panose="020B0604030504040204" pitchFamily="34" charset="0"/>
                <a:cs typeface="Arial" panose="020B0604020202020204" pitchFamily="34" charset="0"/>
              </a:rPr>
              <a:t>There is the moral of all human tales; </a:t>
            </a:r>
          </a:p>
          <a:p>
            <a:pPr marL="0" indent="0">
              <a:lnSpc>
                <a:spcPct val="100000"/>
              </a:lnSpc>
              <a:spcBef>
                <a:spcPts val="0"/>
              </a:spcBef>
              <a:buNone/>
            </a:pPr>
            <a:r>
              <a:rPr lang="en-US" sz="2200" dirty="0">
                <a:solidFill>
                  <a:srgbClr val="5F3235"/>
                </a:solidFill>
                <a:latin typeface="Arial" panose="020B0604020202020204" pitchFamily="34" charset="0"/>
                <a:ea typeface="Verdana" panose="020B0604030504040204" pitchFamily="34" charset="0"/>
                <a:cs typeface="Arial" panose="020B0604020202020204" pitchFamily="34" charset="0"/>
              </a:rPr>
              <a:t>'Tis but the same rehearsal of the past, </a:t>
            </a:r>
          </a:p>
          <a:p>
            <a:pPr marL="0" indent="0">
              <a:lnSpc>
                <a:spcPct val="100000"/>
              </a:lnSpc>
              <a:spcBef>
                <a:spcPts val="0"/>
              </a:spcBef>
              <a:buNone/>
            </a:pPr>
            <a:r>
              <a:rPr lang="en-US" sz="2200" dirty="0">
                <a:solidFill>
                  <a:srgbClr val="5F3235"/>
                </a:solidFill>
                <a:latin typeface="Arial" panose="020B0604020202020204" pitchFamily="34" charset="0"/>
                <a:ea typeface="Verdana" panose="020B0604030504040204" pitchFamily="34" charset="0"/>
                <a:cs typeface="Arial" panose="020B0604020202020204" pitchFamily="34" charset="0"/>
              </a:rPr>
              <a:t>First Freedom, and then Glory -- when that fails, </a:t>
            </a:r>
          </a:p>
          <a:p>
            <a:pPr marL="0" indent="0">
              <a:lnSpc>
                <a:spcPct val="100000"/>
              </a:lnSpc>
              <a:spcBef>
                <a:spcPts val="0"/>
              </a:spcBef>
              <a:buNone/>
            </a:pPr>
            <a:r>
              <a:rPr lang="en-US" sz="2200" dirty="0">
                <a:solidFill>
                  <a:srgbClr val="5F3235"/>
                </a:solidFill>
                <a:latin typeface="Arial" panose="020B0604020202020204" pitchFamily="34" charset="0"/>
                <a:ea typeface="Verdana" panose="020B0604030504040204" pitchFamily="34" charset="0"/>
                <a:cs typeface="Arial" panose="020B0604020202020204" pitchFamily="34" charset="0"/>
              </a:rPr>
              <a:t>Wealth, vice, corruption, -- barbarism at last. </a:t>
            </a:r>
          </a:p>
          <a:p>
            <a:pPr marL="0" indent="0">
              <a:lnSpc>
                <a:spcPct val="100000"/>
              </a:lnSpc>
              <a:spcBef>
                <a:spcPts val="0"/>
              </a:spcBef>
              <a:buNone/>
            </a:pPr>
            <a:r>
              <a:rPr lang="en-US" sz="2200" dirty="0">
                <a:solidFill>
                  <a:srgbClr val="5F3235"/>
                </a:solidFill>
                <a:latin typeface="Arial" panose="020B0604020202020204" pitchFamily="34" charset="0"/>
                <a:ea typeface="Verdana" panose="020B0604030504040204" pitchFamily="34" charset="0"/>
                <a:cs typeface="Arial" panose="020B0604020202020204" pitchFamily="34" charset="0"/>
              </a:rPr>
              <a:t>And History, with all her volumes vast, </a:t>
            </a:r>
          </a:p>
          <a:p>
            <a:pPr marL="0" indent="0">
              <a:lnSpc>
                <a:spcPct val="100000"/>
              </a:lnSpc>
              <a:spcBef>
                <a:spcPts val="0"/>
              </a:spcBef>
              <a:buNone/>
            </a:pPr>
            <a:r>
              <a:rPr lang="en-US" sz="2200" dirty="0">
                <a:solidFill>
                  <a:srgbClr val="5F3235"/>
                </a:solidFill>
                <a:latin typeface="Arial" panose="020B0604020202020204" pitchFamily="34" charset="0"/>
                <a:ea typeface="Verdana" panose="020B0604030504040204" pitchFamily="34" charset="0"/>
                <a:cs typeface="Arial" panose="020B0604020202020204" pitchFamily="34" charset="0"/>
              </a:rPr>
              <a:t>Hath but one page.</a:t>
            </a:r>
          </a:p>
          <a:p>
            <a:pPr marL="0" indent="0">
              <a:lnSpc>
                <a:spcPct val="100000"/>
              </a:lnSpc>
              <a:spcBef>
                <a:spcPts val="0"/>
              </a:spcBef>
              <a:buNone/>
            </a:pPr>
            <a:endParaRPr lang="en-US" sz="2200" dirty="0">
              <a:latin typeface="Arial" panose="020B0604020202020204" pitchFamily="34" charset="0"/>
              <a:ea typeface="Verdana" panose="020B0604030504040204" pitchFamily="34" charset="0"/>
              <a:cs typeface="Arial" panose="020B0604020202020204" pitchFamily="34" charset="0"/>
            </a:endParaRPr>
          </a:p>
          <a:p>
            <a:pPr marL="0" indent="0">
              <a:lnSpc>
                <a:spcPct val="100000"/>
              </a:lnSpc>
              <a:spcBef>
                <a:spcPts val="0"/>
              </a:spcBef>
              <a:buNone/>
            </a:pPr>
            <a:r>
              <a:rPr lang="en-US" sz="2200" dirty="0">
                <a:latin typeface="Arial" panose="020B0604020202020204" pitchFamily="34" charset="0"/>
                <a:ea typeface="Verdana" panose="020B0604030504040204" pitchFamily="34" charset="0"/>
                <a:cs typeface="Arial" panose="020B0604020202020204" pitchFamily="34" charset="0"/>
              </a:rPr>
              <a:t>Lord Byron, </a:t>
            </a:r>
            <a:r>
              <a:rPr lang="en-US" sz="2200" i="1" dirty="0">
                <a:latin typeface="Arial" panose="020B0604020202020204" pitchFamily="34" charset="0"/>
                <a:ea typeface="Verdana" panose="020B0604030504040204" pitchFamily="34" charset="0"/>
                <a:cs typeface="Arial" panose="020B0604020202020204" pitchFamily="34" charset="0"/>
              </a:rPr>
              <a:t>Childe Harold’s Pilgrimage</a:t>
            </a:r>
            <a:r>
              <a:rPr lang="en-US" sz="2200" dirty="0">
                <a:latin typeface="Arial" panose="020B0604020202020204" pitchFamily="34" charset="0"/>
                <a:ea typeface="Verdana" panose="020B0604030504040204" pitchFamily="34" charset="0"/>
                <a:cs typeface="Arial" panose="020B0604020202020204" pitchFamily="34" charset="0"/>
              </a:rPr>
              <a:t>, Canto IV, CVIII, 1818.</a:t>
            </a:r>
          </a:p>
          <a:p>
            <a:pPr marL="0" indent="0">
              <a:lnSpc>
                <a:spcPct val="100000"/>
              </a:lnSpc>
              <a:spcBef>
                <a:spcPts val="0"/>
              </a:spcBef>
              <a:buNone/>
            </a:pPr>
            <a:endParaRPr lang="en-US" sz="2200" dirty="0">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7404942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3A904-9D03-472E-BD84-5750623EC08D}"/>
              </a:ext>
            </a:extLst>
          </p:cNvPr>
          <p:cNvSpPr>
            <a:spLocks noGrp="1"/>
          </p:cNvSpPr>
          <p:nvPr>
            <p:ph type="title"/>
          </p:nvPr>
        </p:nvSpPr>
        <p:spPr/>
        <p:txBody>
          <a:bodyPr/>
          <a:lstStyle/>
          <a:p>
            <a:r>
              <a:rPr lang="en-US" dirty="0"/>
              <a:t>Some Romans even saw it coming a hundred years away.</a:t>
            </a:r>
          </a:p>
        </p:txBody>
      </p:sp>
      <p:sp>
        <p:nvSpPr>
          <p:cNvPr id="3" name="Content Placeholder 2">
            <a:extLst>
              <a:ext uri="{FF2B5EF4-FFF2-40B4-BE49-F238E27FC236}">
                <a16:creationId xmlns:a16="http://schemas.microsoft.com/office/drawing/2014/main" id="{E1A45693-1F60-461E-B631-B00962758737}"/>
              </a:ext>
            </a:extLst>
          </p:cNvPr>
          <p:cNvSpPr>
            <a:spLocks noGrp="1"/>
          </p:cNvSpPr>
          <p:nvPr>
            <p:ph idx="1"/>
          </p:nvPr>
        </p:nvSpPr>
        <p:spPr/>
        <p:txBody>
          <a:bodyPr>
            <a:normAutofit/>
          </a:bodyPr>
          <a:lstStyle/>
          <a:p>
            <a:pPr marL="0" indent="0">
              <a:lnSpc>
                <a:spcPct val="100000"/>
              </a:lnSpc>
              <a:spcBef>
                <a:spcPts val="0"/>
              </a:spcBef>
              <a:buNone/>
            </a:pPr>
            <a:r>
              <a:rPr lang="en-US" sz="2200" b="0" dirty="0">
                <a:solidFill>
                  <a:srgbClr val="5F3235"/>
                </a:solidFill>
                <a:effectLst/>
              </a:rPr>
              <a:t>The wild beasts that roam over Italy have every one of them a cave or lair to lurk in; but the men who fight and die for Italy enjoy the common air and light, indeed, but nothing else; houseless and homeless they wander about with their wives and children. And it is with lying lips that their imperators exhort the soldiers in their battles to defend </a:t>
            </a:r>
            <a:r>
              <a:rPr lang="en-US" sz="2200" b="0" dirty="0" err="1">
                <a:solidFill>
                  <a:srgbClr val="5F3235"/>
                </a:solidFill>
                <a:effectLst/>
              </a:rPr>
              <a:t>sepulchres</a:t>
            </a:r>
            <a:r>
              <a:rPr lang="en-US" sz="2200" b="0" dirty="0">
                <a:solidFill>
                  <a:srgbClr val="5F3235"/>
                </a:solidFill>
                <a:effectLst/>
              </a:rPr>
              <a:t> and shrines from the enemy; for not a man of them has an hereditary altar, not one of all these many Romans an ancestral tomb, but they fight and die to support others in wealth and luxury, and though they are styled masters of the world, they have not a single clod of earth that is their own.</a:t>
            </a:r>
          </a:p>
          <a:p>
            <a:pPr marL="0" indent="0">
              <a:lnSpc>
                <a:spcPct val="100000"/>
              </a:lnSpc>
              <a:spcBef>
                <a:spcPts val="0"/>
              </a:spcBef>
              <a:buNone/>
            </a:pPr>
            <a:endParaRPr lang="en-US" sz="2200" dirty="0"/>
          </a:p>
          <a:p>
            <a:pPr marL="0" indent="0">
              <a:lnSpc>
                <a:spcPct val="100000"/>
              </a:lnSpc>
              <a:spcBef>
                <a:spcPts val="0"/>
              </a:spcBef>
              <a:buNone/>
            </a:pPr>
            <a:r>
              <a:rPr lang="en-US" sz="2200" dirty="0"/>
              <a:t>Tiberius Gracchus, 133 BC, quoted in Plutarch, </a:t>
            </a:r>
            <a:r>
              <a:rPr lang="en-US" sz="2200" i="1" dirty="0"/>
              <a:t>Parallel Lives</a:t>
            </a:r>
            <a:r>
              <a:rPr lang="en-US" sz="2200" dirty="0"/>
              <a:t>, c 100 BC.</a:t>
            </a:r>
          </a:p>
          <a:p>
            <a:pPr marL="0" indent="0">
              <a:lnSpc>
                <a:spcPct val="100000"/>
              </a:lnSpc>
              <a:spcBef>
                <a:spcPts val="0"/>
              </a:spcBef>
              <a:buNone/>
            </a:pPr>
            <a:endParaRPr lang="en-US" sz="2200" dirty="0"/>
          </a:p>
        </p:txBody>
      </p:sp>
    </p:spTree>
    <p:extLst>
      <p:ext uri="{BB962C8B-B14F-4D97-AF65-F5344CB8AC3E}">
        <p14:creationId xmlns:p14="http://schemas.microsoft.com/office/powerpoint/2010/main" val="15952926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3A904-9D03-472E-BD84-5750623EC08D}"/>
              </a:ext>
            </a:extLst>
          </p:cNvPr>
          <p:cNvSpPr>
            <a:spLocks noGrp="1"/>
          </p:cNvSpPr>
          <p:nvPr>
            <p:ph type="title"/>
          </p:nvPr>
        </p:nvSpPr>
        <p:spPr/>
        <p:txBody>
          <a:bodyPr/>
          <a:lstStyle/>
          <a:p>
            <a:r>
              <a:rPr lang="en-US" dirty="0"/>
              <a:t>The Roman elites annihilated their own middle classes.</a:t>
            </a:r>
          </a:p>
        </p:txBody>
      </p:sp>
      <p:sp>
        <p:nvSpPr>
          <p:cNvPr id="3" name="Content Placeholder 2">
            <a:extLst>
              <a:ext uri="{FF2B5EF4-FFF2-40B4-BE49-F238E27FC236}">
                <a16:creationId xmlns:a16="http://schemas.microsoft.com/office/drawing/2014/main" id="{E1A45693-1F60-461E-B631-B00962758737}"/>
              </a:ext>
            </a:extLst>
          </p:cNvPr>
          <p:cNvSpPr>
            <a:spLocks noGrp="1"/>
          </p:cNvSpPr>
          <p:nvPr>
            <p:ph idx="1"/>
          </p:nvPr>
        </p:nvSpPr>
        <p:spPr/>
        <p:txBody>
          <a:bodyPr>
            <a:normAutofit/>
          </a:bodyPr>
          <a:lstStyle/>
          <a:p>
            <a:pPr marL="0" indent="0">
              <a:lnSpc>
                <a:spcPct val="100000"/>
              </a:lnSpc>
              <a:spcBef>
                <a:spcPts val="0"/>
              </a:spcBef>
              <a:buNone/>
            </a:pPr>
            <a:r>
              <a:rPr lang="en-US" sz="2200" i="0" dirty="0">
                <a:solidFill>
                  <a:srgbClr val="5F3235"/>
                </a:solidFill>
                <a:effectLst/>
              </a:rPr>
              <a:t>After having pillaged the world as praetors or consuls during time of war, the nobles again pillaged their subjects as governors in time of peace; and upon their return to Rome with immense riches they employed them in changing the modest heritage of their fathers into domains vast as provinces.</a:t>
            </a:r>
          </a:p>
          <a:p>
            <a:pPr marL="0" indent="0">
              <a:lnSpc>
                <a:spcPct val="100000"/>
              </a:lnSpc>
              <a:spcBef>
                <a:spcPts val="0"/>
              </a:spcBef>
              <a:buNone/>
            </a:pPr>
            <a:endParaRPr lang="en-US" sz="2200" dirty="0"/>
          </a:p>
          <a:p>
            <a:pPr marL="0" indent="0">
              <a:lnSpc>
                <a:spcPct val="100000"/>
              </a:lnSpc>
              <a:spcBef>
                <a:spcPts val="0"/>
              </a:spcBef>
              <a:buNone/>
            </a:pPr>
            <a:r>
              <a:rPr lang="en-US" sz="2200" dirty="0"/>
              <a:t>Victor Duruy, </a:t>
            </a:r>
            <a:r>
              <a:rPr lang="en-US" sz="2200" b="0" i="1" dirty="0">
                <a:solidFill>
                  <a:srgbClr val="202122"/>
                </a:solidFill>
                <a:effectLst/>
              </a:rPr>
              <a:t>History of the Romans from the Most Ancient Times up to the Death of Theodosius</a:t>
            </a:r>
            <a:r>
              <a:rPr lang="en-US" sz="2200" b="0" dirty="0">
                <a:solidFill>
                  <a:srgbClr val="202122"/>
                </a:solidFill>
                <a:effectLst/>
              </a:rPr>
              <a:t>, 1874.</a:t>
            </a:r>
            <a:endParaRPr lang="en-US" sz="2200" dirty="0"/>
          </a:p>
          <a:p>
            <a:pPr marL="0" indent="0">
              <a:lnSpc>
                <a:spcPct val="100000"/>
              </a:lnSpc>
              <a:spcBef>
                <a:spcPts val="0"/>
              </a:spcBef>
              <a:buNone/>
            </a:pPr>
            <a:endParaRPr lang="en-US" sz="2200" dirty="0"/>
          </a:p>
        </p:txBody>
      </p:sp>
    </p:spTree>
    <p:extLst>
      <p:ext uri="{BB962C8B-B14F-4D97-AF65-F5344CB8AC3E}">
        <p14:creationId xmlns:p14="http://schemas.microsoft.com/office/powerpoint/2010/main" val="2197524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3A904-9D03-472E-BD84-5750623EC08D}"/>
              </a:ext>
            </a:extLst>
          </p:cNvPr>
          <p:cNvSpPr>
            <a:spLocks noGrp="1"/>
          </p:cNvSpPr>
          <p:nvPr>
            <p:ph type="title"/>
          </p:nvPr>
        </p:nvSpPr>
        <p:spPr/>
        <p:txBody>
          <a:bodyPr/>
          <a:lstStyle/>
          <a:p>
            <a:r>
              <a:rPr lang="en-US" dirty="0"/>
              <a:t>In retrospect, it is obvious. No </a:t>
            </a:r>
            <a:r>
              <a:rPr lang="en-US" i="1" dirty="0"/>
              <a:t>hoi </a:t>
            </a:r>
            <a:r>
              <a:rPr lang="en-US" i="1" dirty="0" err="1"/>
              <a:t>mesoi</a:t>
            </a:r>
            <a:r>
              <a:rPr lang="en-US" dirty="0"/>
              <a:t>, no democratic republic.</a:t>
            </a:r>
          </a:p>
        </p:txBody>
      </p:sp>
      <p:sp>
        <p:nvSpPr>
          <p:cNvPr id="3" name="Content Placeholder 2">
            <a:extLst>
              <a:ext uri="{FF2B5EF4-FFF2-40B4-BE49-F238E27FC236}">
                <a16:creationId xmlns:a16="http://schemas.microsoft.com/office/drawing/2014/main" id="{E1A45693-1F60-461E-B631-B00962758737}"/>
              </a:ext>
            </a:extLst>
          </p:cNvPr>
          <p:cNvSpPr>
            <a:spLocks noGrp="1"/>
          </p:cNvSpPr>
          <p:nvPr>
            <p:ph idx="1"/>
          </p:nvPr>
        </p:nvSpPr>
        <p:spPr/>
        <p:txBody>
          <a:bodyPr>
            <a:normAutofit/>
          </a:bodyPr>
          <a:lstStyle/>
          <a:p>
            <a:pPr marL="0" indent="0">
              <a:lnSpc>
                <a:spcPct val="100000"/>
              </a:lnSpc>
              <a:spcBef>
                <a:spcPts val="0"/>
              </a:spcBef>
              <a:buNone/>
            </a:pPr>
            <a:r>
              <a:rPr lang="en-US" sz="2200" dirty="0">
                <a:solidFill>
                  <a:srgbClr val="5F3235"/>
                </a:solidFill>
              </a:rPr>
              <a:t>The republic had been at the outset, and for several centuries afterward, a commonwealth of free landowners. This great middle class was now swept out of existence, and with it went the foundation on which the state rested. The object of the movement connected with the name of Tiberius Gracchus was to build this class up again.</a:t>
            </a:r>
          </a:p>
          <a:p>
            <a:pPr marL="0" indent="0">
              <a:lnSpc>
                <a:spcPct val="100000"/>
              </a:lnSpc>
              <a:spcBef>
                <a:spcPts val="0"/>
              </a:spcBef>
              <a:buNone/>
            </a:pPr>
            <a:endParaRPr lang="en-US" sz="2200" dirty="0"/>
          </a:p>
          <a:p>
            <a:pPr marL="0" indent="0">
              <a:lnSpc>
                <a:spcPct val="100000"/>
              </a:lnSpc>
              <a:spcBef>
                <a:spcPts val="0"/>
              </a:spcBef>
              <a:buNone/>
            </a:pPr>
            <a:r>
              <a:rPr lang="en-US" sz="2200" dirty="0"/>
              <a:t>Frank Frost Abbott, </a:t>
            </a:r>
            <a:r>
              <a:rPr lang="en-US" sz="2200" i="1" dirty="0"/>
              <a:t>A History and Description of Roman Political Institutions</a:t>
            </a:r>
            <a:r>
              <a:rPr lang="en-US" sz="2200" dirty="0"/>
              <a:t>, Ginn &amp; Company, 1901. </a:t>
            </a:r>
          </a:p>
          <a:p>
            <a:pPr marL="0" indent="0">
              <a:lnSpc>
                <a:spcPct val="100000"/>
              </a:lnSpc>
              <a:spcBef>
                <a:spcPts val="0"/>
              </a:spcBef>
              <a:buNone/>
            </a:pPr>
            <a:endParaRPr lang="en-US" sz="2200" dirty="0"/>
          </a:p>
        </p:txBody>
      </p:sp>
    </p:spTree>
    <p:extLst>
      <p:ext uri="{BB962C8B-B14F-4D97-AF65-F5344CB8AC3E}">
        <p14:creationId xmlns:p14="http://schemas.microsoft.com/office/powerpoint/2010/main" val="14128246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3A904-9D03-472E-BD84-5750623EC08D}"/>
              </a:ext>
            </a:extLst>
          </p:cNvPr>
          <p:cNvSpPr>
            <a:spLocks noGrp="1"/>
          </p:cNvSpPr>
          <p:nvPr>
            <p:ph type="title"/>
          </p:nvPr>
        </p:nvSpPr>
        <p:spPr/>
        <p:txBody>
          <a:bodyPr/>
          <a:lstStyle/>
          <a:p>
            <a:r>
              <a:rPr lang="en-US" dirty="0"/>
              <a:t>Avarice and ambition murdered the Roman republic. </a:t>
            </a:r>
          </a:p>
        </p:txBody>
      </p:sp>
      <p:sp>
        <p:nvSpPr>
          <p:cNvPr id="3" name="Content Placeholder 2">
            <a:extLst>
              <a:ext uri="{FF2B5EF4-FFF2-40B4-BE49-F238E27FC236}">
                <a16:creationId xmlns:a16="http://schemas.microsoft.com/office/drawing/2014/main" id="{E1A45693-1F60-461E-B631-B00962758737}"/>
              </a:ext>
            </a:extLst>
          </p:cNvPr>
          <p:cNvSpPr>
            <a:spLocks noGrp="1"/>
          </p:cNvSpPr>
          <p:nvPr>
            <p:ph idx="1"/>
          </p:nvPr>
        </p:nvSpPr>
        <p:spPr/>
        <p:txBody>
          <a:bodyPr>
            <a:normAutofit/>
          </a:bodyPr>
          <a:lstStyle/>
          <a:p>
            <a:pPr marL="0" indent="0">
              <a:lnSpc>
                <a:spcPct val="100000"/>
              </a:lnSpc>
              <a:spcBef>
                <a:spcPts val="0"/>
              </a:spcBef>
              <a:buNone/>
            </a:pPr>
            <a:r>
              <a:rPr lang="en-US" sz="2200" dirty="0">
                <a:solidFill>
                  <a:srgbClr val="5F3235"/>
                </a:solidFill>
              </a:rPr>
              <a:t>Avarice destroyed </a:t>
            </a:r>
            <a:r>
              <a:rPr lang="en-US" sz="2200" dirty="0" err="1">
                <a:solidFill>
                  <a:srgbClr val="5F3235"/>
                </a:solidFill>
              </a:rPr>
              <a:t>honour</a:t>
            </a:r>
            <a:r>
              <a:rPr lang="en-US" sz="2200" dirty="0">
                <a:solidFill>
                  <a:srgbClr val="5F3235"/>
                </a:solidFill>
              </a:rPr>
              <a:t>, integrity, and all other noble qualities; taught in their place insolence, cruelty, to neglect the gods, to set a price on everything. Ambition drove many men to become false; to have one thought locked in the breast, another ready on the tongue; to value friendships and enmities not on their merits but by the standard of self-interest, and to show a good front rather than a good heart. At first these vices grew slowly, from time to time they were punished; finally, when the disease had spread like a deadly plague, the state was changed and a government second to none in equity and excellence became cruel and intolerable.</a:t>
            </a:r>
          </a:p>
          <a:p>
            <a:pPr marL="0" indent="0">
              <a:lnSpc>
                <a:spcPct val="100000"/>
              </a:lnSpc>
              <a:spcBef>
                <a:spcPts val="0"/>
              </a:spcBef>
              <a:buNone/>
            </a:pPr>
            <a:endParaRPr lang="en-US" sz="2200" dirty="0"/>
          </a:p>
          <a:p>
            <a:pPr marL="0" indent="0">
              <a:lnSpc>
                <a:spcPct val="100000"/>
              </a:lnSpc>
              <a:spcBef>
                <a:spcPts val="0"/>
              </a:spcBef>
              <a:buNone/>
            </a:pPr>
            <a:r>
              <a:rPr lang="en-US" sz="2200" dirty="0"/>
              <a:t>Sallust, </a:t>
            </a:r>
            <a:r>
              <a:rPr lang="en-US" sz="2200" i="1" dirty="0"/>
              <a:t>Id</a:t>
            </a:r>
            <a:r>
              <a:rPr lang="en-US" sz="2200" dirty="0"/>
              <a:t>.</a:t>
            </a:r>
          </a:p>
          <a:p>
            <a:pPr marL="0" indent="0">
              <a:lnSpc>
                <a:spcPct val="100000"/>
              </a:lnSpc>
              <a:spcBef>
                <a:spcPts val="0"/>
              </a:spcBef>
              <a:buNone/>
            </a:pPr>
            <a:endParaRPr lang="en-US" sz="2200" dirty="0"/>
          </a:p>
        </p:txBody>
      </p:sp>
    </p:spTree>
    <p:extLst>
      <p:ext uri="{BB962C8B-B14F-4D97-AF65-F5344CB8AC3E}">
        <p14:creationId xmlns:p14="http://schemas.microsoft.com/office/powerpoint/2010/main" val="14489488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3A904-9D03-472E-BD84-5750623EC08D}"/>
              </a:ext>
            </a:extLst>
          </p:cNvPr>
          <p:cNvSpPr>
            <a:spLocks noGrp="1"/>
          </p:cNvSpPr>
          <p:nvPr>
            <p:ph type="title"/>
          </p:nvPr>
        </p:nvSpPr>
        <p:spPr/>
        <p:txBody>
          <a:bodyPr>
            <a:normAutofit/>
          </a:bodyPr>
          <a:lstStyle/>
          <a:p>
            <a:r>
              <a:rPr lang="en-US" dirty="0"/>
              <a:t>The founders feared that America could suffer the same fate.</a:t>
            </a:r>
          </a:p>
        </p:txBody>
      </p:sp>
      <p:sp>
        <p:nvSpPr>
          <p:cNvPr id="3" name="Content Placeholder 2">
            <a:extLst>
              <a:ext uri="{FF2B5EF4-FFF2-40B4-BE49-F238E27FC236}">
                <a16:creationId xmlns:a16="http://schemas.microsoft.com/office/drawing/2014/main" id="{E1A45693-1F60-461E-B631-B00962758737}"/>
              </a:ext>
            </a:extLst>
          </p:cNvPr>
          <p:cNvSpPr>
            <a:spLocks noGrp="1"/>
          </p:cNvSpPr>
          <p:nvPr>
            <p:ph idx="1"/>
          </p:nvPr>
        </p:nvSpPr>
        <p:spPr/>
        <p:txBody>
          <a:bodyPr>
            <a:normAutofit/>
          </a:bodyPr>
          <a:lstStyle/>
          <a:p>
            <a:pPr marL="0" indent="0">
              <a:lnSpc>
                <a:spcPct val="100000"/>
              </a:lnSpc>
              <a:spcBef>
                <a:spcPts val="0"/>
              </a:spcBef>
              <a:buNone/>
            </a:pPr>
            <a:r>
              <a:rPr lang="en-US" sz="2200" dirty="0">
                <a:solidFill>
                  <a:srgbClr val="5F3235"/>
                </a:solidFill>
              </a:rPr>
              <a:t>The alternate domination of one faction over another, sharpened by the spirit of revenge, natural to party dissension, which in different ages and countries has perpetrated the most horrid enormities, is itself a frightful despotism. But this leads at length to a more formal and permanent despotism. The disorders and miseries which result gradually incline the minds of men to seek security and repose in the absolute power of an individual; and sooner or later the chief of some prevailing faction, more able or more fortunate than his competitors, turns this disposition to the purposes of his own elevation, on the ruins of public liberty. </a:t>
            </a:r>
          </a:p>
          <a:p>
            <a:pPr marL="0" indent="0">
              <a:lnSpc>
                <a:spcPct val="100000"/>
              </a:lnSpc>
              <a:spcBef>
                <a:spcPts val="0"/>
              </a:spcBef>
              <a:buNone/>
            </a:pPr>
            <a:endParaRPr lang="en-US" sz="2200" dirty="0"/>
          </a:p>
          <a:p>
            <a:pPr marL="0" indent="0">
              <a:lnSpc>
                <a:spcPct val="100000"/>
              </a:lnSpc>
              <a:spcBef>
                <a:spcPts val="0"/>
              </a:spcBef>
              <a:buNone/>
            </a:pPr>
            <a:r>
              <a:rPr lang="en-US" sz="2200" dirty="0"/>
              <a:t>George Washington, </a:t>
            </a:r>
            <a:r>
              <a:rPr lang="en-US" sz="2200" i="1" dirty="0"/>
              <a:t>Farewell Address</a:t>
            </a:r>
            <a:r>
              <a:rPr lang="en-US" sz="2200" dirty="0"/>
              <a:t>, 1796.</a:t>
            </a:r>
          </a:p>
          <a:p>
            <a:pPr marL="0" indent="0">
              <a:lnSpc>
                <a:spcPct val="100000"/>
              </a:lnSpc>
              <a:spcBef>
                <a:spcPts val="0"/>
              </a:spcBef>
              <a:buNone/>
            </a:pPr>
            <a:endParaRPr lang="en-US" sz="2200" dirty="0"/>
          </a:p>
        </p:txBody>
      </p:sp>
    </p:spTree>
    <p:extLst>
      <p:ext uri="{BB962C8B-B14F-4D97-AF65-F5344CB8AC3E}">
        <p14:creationId xmlns:p14="http://schemas.microsoft.com/office/powerpoint/2010/main" val="29737626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3A904-9D03-472E-BD84-5750623EC08D}"/>
              </a:ext>
            </a:extLst>
          </p:cNvPr>
          <p:cNvSpPr>
            <a:spLocks noGrp="1"/>
          </p:cNvSpPr>
          <p:nvPr>
            <p:ph type="title"/>
          </p:nvPr>
        </p:nvSpPr>
        <p:spPr/>
        <p:txBody>
          <a:bodyPr>
            <a:normAutofit/>
          </a:bodyPr>
          <a:lstStyle/>
          <a:p>
            <a:r>
              <a:rPr lang="en-US" dirty="0"/>
              <a:t>It looks like America is well on its way. </a:t>
            </a:r>
          </a:p>
        </p:txBody>
      </p:sp>
      <p:sp>
        <p:nvSpPr>
          <p:cNvPr id="3" name="Content Placeholder 2">
            <a:extLst>
              <a:ext uri="{FF2B5EF4-FFF2-40B4-BE49-F238E27FC236}">
                <a16:creationId xmlns:a16="http://schemas.microsoft.com/office/drawing/2014/main" id="{E1A45693-1F60-461E-B631-B00962758737}"/>
              </a:ext>
            </a:extLst>
          </p:cNvPr>
          <p:cNvSpPr>
            <a:spLocks noGrp="1"/>
          </p:cNvSpPr>
          <p:nvPr>
            <p:ph idx="1"/>
          </p:nvPr>
        </p:nvSpPr>
        <p:spPr>
          <a:xfrm>
            <a:off x="838200" y="1530350"/>
            <a:ext cx="10515600" cy="4646613"/>
          </a:xfrm>
        </p:spPr>
        <p:txBody>
          <a:bodyPr>
            <a:normAutofit/>
          </a:bodyPr>
          <a:lstStyle/>
          <a:p>
            <a:pPr marL="0" indent="0">
              <a:lnSpc>
                <a:spcPct val="100000"/>
              </a:lnSpc>
              <a:spcBef>
                <a:spcPts val="0"/>
              </a:spcBef>
              <a:buNone/>
            </a:pPr>
            <a:r>
              <a:rPr lang="en-US" sz="2200" b="0" i="0" dirty="0">
                <a:solidFill>
                  <a:srgbClr val="5F3235"/>
                </a:solidFill>
                <a:effectLst/>
              </a:rPr>
              <a:t>The Census Bureau does not have an official definition of the "middle class," but it does derive several measures related to the distribution of income and income inequality….Generally, the long-term trend has been toward increasing income inequality.</a:t>
            </a:r>
          </a:p>
          <a:p>
            <a:pPr marL="0" indent="0">
              <a:lnSpc>
                <a:spcPct val="100000"/>
              </a:lnSpc>
              <a:spcBef>
                <a:spcPts val="0"/>
              </a:spcBef>
              <a:buNone/>
            </a:pPr>
            <a:endParaRPr lang="en-US" sz="2200" dirty="0"/>
          </a:p>
          <a:p>
            <a:pPr marL="0" indent="0">
              <a:lnSpc>
                <a:spcPct val="100000"/>
              </a:lnSpc>
              <a:spcBef>
                <a:spcPts val="0"/>
              </a:spcBef>
              <a:buNone/>
            </a:pPr>
            <a:r>
              <a:rPr lang="en-US" sz="2200" b="0" i="0" dirty="0">
                <a:effectLst/>
              </a:rPr>
              <a:t>U.S. Census Bureau, </a:t>
            </a:r>
            <a:r>
              <a:rPr lang="en-US" sz="2200" b="0" i="1" dirty="0">
                <a:effectLst/>
              </a:rPr>
              <a:t>Narrative on Income Inequality (Middle Class)</a:t>
            </a:r>
            <a:r>
              <a:rPr lang="en-US" sz="2200" b="0" i="0" dirty="0">
                <a:effectLst/>
              </a:rPr>
              <a:t>, 2010.</a:t>
            </a:r>
          </a:p>
          <a:p>
            <a:pPr marL="0" indent="0">
              <a:lnSpc>
                <a:spcPct val="100000"/>
              </a:lnSpc>
              <a:spcBef>
                <a:spcPts val="0"/>
              </a:spcBef>
              <a:buNone/>
            </a:pPr>
            <a:endParaRPr lang="en-US" sz="2200" dirty="0"/>
          </a:p>
          <a:p>
            <a:pPr marL="0" indent="0">
              <a:lnSpc>
                <a:spcPct val="100000"/>
              </a:lnSpc>
              <a:spcBef>
                <a:spcPts val="0"/>
              </a:spcBef>
              <a:buNone/>
            </a:pPr>
            <a:r>
              <a:rPr lang="en-US" sz="2200" b="0" i="0" dirty="0">
                <a:solidFill>
                  <a:srgbClr val="5F3235"/>
                </a:solidFill>
                <a:effectLst/>
              </a:rPr>
              <a:t>In the late 20th century—after many decades of relative stability—the labor share began to decline in the United States and many other economically advanced nations, and in the early 21st century it fell to unprecedented lows.</a:t>
            </a:r>
          </a:p>
          <a:p>
            <a:pPr marL="0" indent="0">
              <a:lnSpc>
                <a:spcPct val="100000"/>
              </a:lnSpc>
              <a:spcBef>
                <a:spcPts val="0"/>
              </a:spcBef>
              <a:buNone/>
            </a:pPr>
            <a:endParaRPr lang="en-US" sz="2200" dirty="0"/>
          </a:p>
          <a:p>
            <a:pPr marL="0" indent="0">
              <a:lnSpc>
                <a:spcPct val="100000"/>
              </a:lnSpc>
              <a:spcBef>
                <a:spcPts val="0"/>
              </a:spcBef>
              <a:buNone/>
            </a:pPr>
            <a:r>
              <a:rPr lang="en-US" sz="2200" dirty="0"/>
              <a:t>U.S. Bureau of Labor Statistics, </a:t>
            </a:r>
            <a:r>
              <a:rPr lang="en-US" sz="2200" i="1" dirty="0"/>
              <a:t>Estimating the U.S. labor share</a:t>
            </a:r>
            <a:r>
              <a:rPr lang="en-US" sz="2200" dirty="0"/>
              <a:t>, 2017.</a:t>
            </a:r>
          </a:p>
          <a:p>
            <a:pPr marL="0" indent="0">
              <a:lnSpc>
                <a:spcPct val="100000"/>
              </a:lnSpc>
              <a:spcBef>
                <a:spcPts val="0"/>
              </a:spcBef>
              <a:buNone/>
            </a:pPr>
            <a:endParaRPr lang="en-US" sz="2200" dirty="0"/>
          </a:p>
        </p:txBody>
      </p:sp>
    </p:spTree>
    <p:extLst>
      <p:ext uri="{BB962C8B-B14F-4D97-AF65-F5344CB8AC3E}">
        <p14:creationId xmlns:p14="http://schemas.microsoft.com/office/powerpoint/2010/main" val="35129853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0A530B9F-C1C8-40A2-81A6-4F859C5710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422275"/>
            <a:ext cx="12350750" cy="767590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610718E-3F7F-4666-A0CF-5CDDE18FF564}"/>
              </a:ext>
            </a:extLst>
          </p:cNvPr>
          <p:cNvSpPr txBox="1"/>
          <p:nvPr/>
        </p:nvSpPr>
        <p:spPr>
          <a:xfrm>
            <a:off x="6159500" y="5477470"/>
            <a:ext cx="6413500" cy="1107996"/>
          </a:xfrm>
          <a:prstGeom prst="rect">
            <a:avLst/>
          </a:prstGeom>
          <a:noFill/>
        </p:spPr>
        <p:txBody>
          <a:bodyPr wrap="square" rtlCol="0">
            <a:spAutoFit/>
          </a:bodyPr>
          <a:lstStyle/>
          <a:p>
            <a:pPr marL="0" indent="0" algn="ctr">
              <a:lnSpc>
                <a:spcPct val="100000"/>
              </a:lnSpc>
              <a:spcBef>
                <a:spcPts val="0"/>
              </a:spcBef>
              <a:buNone/>
            </a:pPr>
            <a:r>
              <a:rPr lang="en-US" sz="2200" dirty="0">
                <a:solidFill>
                  <a:schemeClr val="bg1"/>
                </a:solidFill>
                <a:latin typeface="Arial" panose="020B0604020202020204" pitchFamily="34" charset="0"/>
                <a:ea typeface="Verdana" panose="020B0604030504040204" pitchFamily="34" charset="0"/>
                <a:cs typeface="Arial" panose="020B0604020202020204" pitchFamily="34" charset="0"/>
              </a:rPr>
              <a:t>There is the moral of all human tales; </a:t>
            </a:r>
          </a:p>
          <a:p>
            <a:pPr marL="0" indent="0" algn="ctr">
              <a:lnSpc>
                <a:spcPct val="100000"/>
              </a:lnSpc>
              <a:spcBef>
                <a:spcPts val="0"/>
              </a:spcBef>
              <a:buNone/>
            </a:pPr>
            <a:r>
              <a:rPr lang="en-US" sz="2200" dirty="0">
                <a:solidFill>
                  <a:schemeClr val="bg1"/>
                </a:solidFill>
                <a:latin typeface="Arial" panose="020B0604020202020204" pitchFamily="34" charset="0"/>
                <a:ea typeface="Verdana" panose="020B0604030504040204" pitchFamily="34" charset="0"/>
                <a:cs typeface="Arial" panose="020B0604020202020204" pitchFamily="34" charset="0"/>
              </a:rPr>
              <a:t>'Tis but the same rehearsal of the past, </a:t>
            </a:r>
          </a:p>
          <a:p>
            <a:pPr marL="0" indent="0" algn="ctr">
              <a:lnSpc>
                <a:spcPct val="100000"/>
              </a:lnSpc>
              <a:spcBef>
                <a:spcPts val="0"/>
              </a:spcBef>
              <a:buNone/>
            </a:pPr>
            <a:r>
              <a:rPr lang="en-US" sz="2200" dirty="0">
                <a:solidFill>
                  <a:schemeClr val="bg1"/>
                </a:solidFill>
                <a:latin typeface="Arial" panose="020B0604020202020204" pitchFamily="34" charset="0"/>
                <a:ea typeface="Verdana" panose="020B0604030504040204" pitchFamily="34" charset="0"/>
                <a:cs typeface="Arial" panose="020B0604020202020204" pitchFamily="34" charset="0"/>
              </a:rPr>
              <a:t>First Freedom…</a:t>
            </a:r>
            <a:endParaRPr lang="en-US" sz="2200" dirty="0">
              <a:solidFill>
                <a:schemeClr val="bg1"/>
              </a:solidFill>
            </a:endParaRPr>
          </a:p>
        </p:txBody>
      </p:sp>
      <p:sp>
        <p:nvSpPr>
          <p:cNvPr id="5" name="TextBox 4">
            <a:extLst>
              <a:ext uri="{FF2B5EF4-FFF2-40B4-BE49-F238E27FC236}">
                <a16:creationId xmlns:a16="http://schemas.microsoft.com/office/drawing/2014/main" id="{59CE0CFF-E6C5-4A81-8B45-98CF668757A8}"/>
              </a:ext>
            </a:extLst>
          </p:cNvPr>
          <p:cNvSpPr txBox="1"/>
          <p:nvPr/>
        </p:nvSpPr>
        <p:spPr>
          <a:xfrm>
            <a:off x="82550" y="6512627"/>
            <a:ext cx="5048250" cy="261610"/>
          </a:xfrm>
          <a:prstGeom prst="rect">
            <a:avLst/>
          </a:prstGeom>
          <a:noFill/>
        </p:spPr>
        <p:txBody>
          <a:bodyPr wrap="square" rtlCol="0">
            <a:spAutoFit/>
          </a:bodyPr>
          <a:lstStyle/>
          <a:p>
            <a:r>
              <a:rPr lang="en-US" sz="1100" dirty="0">
                <a:solidFill>
                  <a:schemeClr val="bg1"/>
                </a:solidFill>
              </a:rPr>
              <a:t>Thomas Cole, </a:t>
            </a:r>
            <a:r>
              <a:rPr lang="en-US" sz="1100" i="1" dirty="0">
                <a:solidFill>
                  <a:schemeClr val="bg1"/>
                </a:solidFill>
              </a:rPr>
              <a:t>The Course of Empire, The Arcadian or Pastoral State</a:t>
            </a:r>
            <a:r>
              <a:rPr lang="en-US" sz="1100" dirty="0">
                <a:solidFill>
                  <a:schemeClr val="bg1"/>
                </a:solidFill>
              </a:rPr>
              <a:t>, 1836.</a:t>
            </a:r>
          </a:p>
        </p:txBody>
      </p:sp>
    </p:spTree>
    <p:extLst>
      <p:ext uri="{BB962C8B-B14F-4D97-AF65-F5344CB8AC3E}">
        <p14:creationId xmlns:p14="http://schemas.microsoft.com/office/powerpoint/2010/main" val="41832846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B19BCD-0F86-4E4B-81AE-464501BA3CEC}"/>
              </a:ext>
            </a:extLst>
          </p:cNvPr>
          <p:cNvPicPr>
            <a:picLocks noChangeAspect="1"/>
          </p:cNvPicPr>
          <p:nvPr/>
        </p:nvPicPr>
        <p:blipFill>
          <a:blip r:embed="rId2"/>
          <a:stretch>
            <a:fillRect/>
          </a:stretch>
        </p:blipFill>
        <p:spPr>
          <a:xfrm>
            <a:off x="-86326" y="-127000"/>
            <a:ext cx="12364652" cy="8384779"/>
          </a:xfrm>
          <a:prstGeom prst="rect">
            <a:avLst/>
          </a:prstGeom>
        </p:spPr>
      </p:pic>
      <p:sp>
        <p:nvSpPr>
          <p:cNvPr id="3" name="TextBox 2">
            <a:extLst>
              <a:ext uri="{FF2B5EF4-FFF2-40B4-BE49-F238E27FC236}">
                <a16:creationId xmlns:a16="http://schemas.microsoft.com/office/drawing/2014/main" id="{3296F12E-80B0-4E25-B9DE-41007645C3E9}"/>
              </a:ext>
            </a:extLst>
          </p:cNvPr>
          <p:cNvSpPr txBox="1"/>
          <p:nvPr/>
        </p:nvSpPr>
        <p:spPr>
          <a:xfrm>
            <a:off x="5264150" y="130770"/>
            <a:ext cx="6413500" cy="769441"/>
          </a:xfrm>
          <a:prstGeom prst="rect">
            <a:avLst/>
          </a:prstGeom>
          <a:noFill/>
        </p:spPr>
        <p:txBody>
          <a:bodyPr wrap="square" rtlCol="0">
            <a:spAutoFit/>
          </a:bodyPr>
          <a:lstStyle/>
          <a:p>
            <a:pPr marL="0" indent="0" algn="ctr">
              <a:lnSpc>
                <a:spcPct val="100000"/>
              </a:lnSpc>
              <a:spcBef>
                <a:spcPts val="0"/>
              </a:spcBef>
              <a:buNone/>
            </a:pPr>
            <a:r>
              <a:rPr lang="en-US" sz="2200" dirty="0">
                <a:latin typeface="Arial" panose="020B0604020202020204" pitchFamily="34" charset="0"/>
                <a:ea typeface="Verdana" panose="020B0604030504040204" pitchFamily="34" charset="0"/>
                <a:cs typeface="Arial" panose="020B0604020202020204" pitchFamily="34" charset="0"/>
              </a:rPr>
              <a:t>…And then Glory -- when that fails, </a:t>
            </a:r>
          </a:p>
          <a:p>
            <a:pPr marL="0" indent="0" algn="ctr">
              <a:lnSpc>
                <a:spcPct val="100000"/>
              </a:lnSpc>
              <a:spcBef>
                <a:spcPts val="0"/>
              </a:spcBef>
              <a:buNone/>
            </a:pPr>
            <a:r>
              <a:rPr lang="en-US" sz="2200" dirty="0">
                <a:latin typeface="Arial" panose="020B0604020202020204" pitchFamily="34" charset="0"/>
                <a:ea typeface="Verdana" panose="020B0604030504040204" pitchFamily="34" charset="0"/>
                <a:cs typeface="Arial" panose="020B0604020202020204" pitchFamily="34" charset="0"/>
              </a:rPr>
              <a:t>Wealth, vice, corruption…</a:t>
            </a:r>
            <a:endParaRPr lang="en-US" sz="2200" dirty="0"/>
          </a:p>
        </p:txBody>
      </p:sp>
      <p:sp>
        <p:nvSpPr>
          <p:cNvPr id="4" name="TextBox 3">
            <a:extLst>
              <a:ext uri="{FF2B5EF4-FFF2-40B4-BE49-F238E27FC236}">
                <a16:creationId xmlns:a16="http://schemas.microsoft.com/office/drawing/2014/main" id="{AD98E3B6-EABB-45F2-9E69-C12EE0A018B0}"/>
              </a:ext>
            </a:extLst>
          </p:cNvPr>
          <p:cNvSpPr txBox="1"/>
          <p:nvPr/>
        </p:nvSpPr>
        <p:spPr>
          <a:xfrm>
            <a:off x="69850" y="99020"/>
            <a:ext cx="4343400" cy="261610"/>
          </a:xfrm>
          <a:prstGeom prst="rect">
            <a:avLst/>
          </a:prstGeom>
          <a:noFill/>
        </p:spPr>
        <p:txBody>
          <a:bodyPr wrap="square" rtlCol="0">
            <a:spAutoFit/>
          </a:bodyPr>
          <a:lstStyle/>
          <a:p>
            <a:r>
              <a:rPr lang="en-US" sz="1100" dirty="0"/>
              <a:t>Thomas Cole, </a:t>
            </a:r>
            <a:r>
              <a:rPr lang="en-US" sz="1100" i="1" dirty="0"/>
              <a:t>The Course of Empire, The Consummation</a:t>
            </a:r>
            <a:r>
              <a:rPr lang="en-US" sz="1100" dirty="0"/>
              <a:t>, 1836.</a:t>
            </a:r>
          </a:p>
        </p:txBody>
      </p:sp>
    </p:spTree>
    <p:extLst>
      <p:ext uri="{BB962C8B-B14F-4D97-AF65-F5344CB8AC3E}">
        <p14:creationId xmlns:p14="http://schemas.microsoft.com/office/powerpoint/2010/main" val="23276074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822A0C7-5B03-4626-82BA-41A00ED50D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681" y="-760707"/>
            <a:ext cx="12607047" cy="77970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3481DCB-AEA4-4489-AD65-487678621283}"/>
              </a:ext>
            </a:extLst>
          </p:cNvPr>
          <p:cNvSpPr txBox="1"/>
          <p:nvPr/>
        </p:nvSpPr>
        <p:spPr>
          <a:xfrm>
            <a:off x="160910" y="254415"/>
            <a:ext cx="5338190" cy="769441"/>
          </a:xfrm>
          <a:prstGeom prst="rect">
            <a:avLst/>
          </a:prstGeom>
          <a:noFill/>
        </p:spPr>
        <p:txBody>
          <a:bodyPr wrap="square">
            <a:spAutoFit/>
          </a:bodyPr>
          <a:lstStyle/>
          <a:p>
            <a:pPr marL="0" indent="0" algn="ctr">
              <a:lnSpc>
                <a:spcPct val="100000"/>
              </a:lnSpc>
              <a:spcBef>
                <a:spcPts val="0"/>
              </a:spcBef>
              <a:buNone/>
            </a:pPr>
            <a:r>
              <a:rPr lang="en-US" sz="2200" dirty="0">
                <a:latin typeface="Arial" panose="020B0604020202020204" pitchFamily="34" charset="0"/>
                <a:ea typeface="Verdana" panose="020B0604030504040204" pitchFamily="34" charset="0"/>
                <a:cs typeface="Arial" panose="020B0604020202020204" pitchFamily="34" charset="0"/>
              </a:rPr>
              <a:t>…Barbarism at last. </a:t>
            </a:r>
          </a:p>
          <a:p>
            <a:pPr marL="0" indent="0" algn="ctr">
              <a:lnSpc>
                <a:spcPct val="100000"/>
              </a:lnSpc>
              <a:spcBef>
                <a:spcPts val="0"/>
              </a:spcBef>
              <a:buNone/>
            </a:pPr>
            <a:r>
              <a:rPr lang="en-US" sz="2200" dirty="0">
                <a:latin typeface="Arial" panose="020B0604020202020204" pitchFamily="34" charset="0"/>
                <a:ea typeface="Verdana" panose="020B0604030504040204" pitchFamily="34" charset="0"/>
                <a:cs typeface="Arial" panose="020B0604020202020204" pitchFamily="34" charset="0"/>
              </a:rPr>
              <a:t>And History, with all her volumes vast…</a:t>
            </a:r>
            <a:endParaRPr lang="en-US" sz="2200" dirty="0"/>
          </a:p>
        </p:txBody>
      </p:sp>
      <p:sp>
        <p:nvSpPr>
          <p:cNvPr id="6" name="TextBox 5">
            <a:extLst>
              <a:ext uri="{FF2B5EF4-FFF2-40B4-BE49-F238E27FC236}">
                <a16:creationId xmlns:a16="http://schemas.microsoft.com/office/drawing/2014/main" id="{153D4B20-3B86-4A4A-A0CE-5FD3BCBF8331}"/>
              </a:ext>
            </a:extLst>
          </p:cNvPr>
          <p:cNvSpPr txBox="1"/>
          <p:nvPr/>
        </p:nvSpPr>
        <p:spPr>
          <a:xfrm>
            <a:off x="8407400" y="63500"/>
            <a:ext cx="3733800" cy="261610"/>
          </a:xfrm>
          <a:prstGeom prst="rect">
            <a:avLst/>
          </a:prstGeom>
          <a:noFill/>
        </p:spPr>
        <p:txBody>
          <a:bodyPr wrap="square" rtlCol="0">
            <a:spAutoFit/>
          </a:bodyPr>
          <a:lstStyle/>
          <a:p>
            <a:r>
              <a:rPr lang="en-US" sz="1100" dirty="0">
                <a:solidFill>
                  <a:schemeClr val="bg1"/>
                </a:solidFill>
              </a:rPr>
              <a:t>Thomas Cole, </a:t>
            </a:r>
            <a:r>
              <a:rPr lang="en-US" sz="1100" i="1" dirty="0">
                <a:solidFill>
                  <a:schemeClr val="bg1"/>
                </a:solidFill>
              </a:rPr>
              <a:t>The Course of Empire, Destruction</a:t>
            </a:r>
            <a:r>
              <a:rPr lang="en-US" sz="1100" dirty="0">
                <a:solidFill>
                  <a:schemeClr val="bg1"/>
                </a:solidFill>
              </a:rPr>
              <a:t>, 1836.</a:t>
            </a:r>
          </a:p>
        </p:txBody>
      </p:sp>
    </p:spTree>
    <p:extLst>
      <p:ext uri="{BB962C8B-B14F-4D97-AF65-F5344CB8AC3E}">
        <p14:creationId xmlns:p14="http://schemas.microsoft.com/office/powerpoint/2010/main" val="14359841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DD206009-B74B-4903-91E1-6734B9B8F5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11955"/>
            <a:ext cx="12344400" cy="768190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9E87AF6-4635-45BE-9AE4-DE366BC643C9}"/>
              </a:ext>
            </a:extLst>
          </p:cNvPr>
          <p:cNvSpPr txBox="1"/>
          <p:nvPr/>
        </p:nvSpPr>
        <p:spPr>
          <a:xfrm>
            <a:off x="6693424" y="1077484"/>
            <a:ext cx="3605751" cy="430887"/>
          </a:xfrm>
          <a:prstGeom prst="rect">
            <a:avLst/>
          </a:prstGeom>
          <a:noFill/>
        </p:spPr>
        <p:txBody>
          <a:bodyPr wrap="square">
            <a:spAutoFit/>
          </a:bodyPr>
          <a:lstStyle/>
          <a:p>
            <a:pPr algn="ctr"/>
            <a:r>
              <a:rPr lang="en-US" sz="2200" dirty="0">
                <a:latin typeface="Arial" panose="020B0604020202020204" pitchFamily="34" charset="0"/>
                <a:ea typeface="Verdana" panose="020B0604030504040204" pitchFamily="34" charset="0"/>
                <a:cs typeface="Arial" panose="020B0604020202020204" pitchFamily="34" charset="0"/>
              </a:rPr>
              <a:t>…Hath but one page.</a:t>
            </a:r>
          </a:p>
        </p:txBody>
      </p:sp>
      <p:sp>
        <p:nvSpPr>
          <p:cNvPr id="2" name="TextBox 1">
            <a:extLst>
              <a:ext uri="{FF2B5EF4-FFF2-40B4-BE49-F238E27FC236}">
                <a16:creationId xmlns:a16="http://schemas.microsoft.com/office/drawing/2014/main" id="{9D97DED8-A762-4CC8-9612-8B6BF419265A}"/>
              </a:ext>
            </a:extLst>
          </p:cNvPr>
          <p:cNvSpPr txBox="1"/>
          <p:nvPr/>
        </p:nvSpPr>
        <p:spPr>
          <a:xfrm>
            <a:off x="8496300" y="6505821"/>
            <a:ext cx="3733800" cy="261610"/>
          </a:xfrm>
          <a:prstGeom prst="rect">
            <a:avLst/>
          </a:prstGeom>
          <a:noFill/>
        </p:spPr>
        <p:txBody>
          <a:bodyPr wrap="square" rtlCol="0">
            <a:spAutoFit/>
          </a:bodyPr>
          <a:lstStyle/>
          <a:p>
            <a:r>
              <a:rPr lang="en-US" sz="1100" dirty="0">
                <a:solidFill>
                  <a:schemeClr val="bg1"/>
                </a:solidFill>
              </a:rPr>
              <a:t>Thomas Cole, </a:t>
            </a:r>
            <a:r>
              <a:rPr lang="en-US" sz="1100" i="1" dirty="0">
                <a:solidFill>
                  <a:schemeClr val="bg1"/>
                </a:solidFill>
              </a:rPr>
              <a:t>The Course of Empire, Desolation</a:t>
            </a:r>
            <a:r>
              <a:rPr lang="en-US" sz="1100" dirty="0">
                <a:solidFill>
                  <a:schemeClr val="bg1"/>
                </a:solidFill>
              </a:rPr>
              <a:t>, 1836.</a:t>
            </a:r>
          </a:p>
        </p:txBody>
      </p:sp>
    </p:spTree>
    <p:extLst>
      <p:ext uri="{BB962C8B-B14F-4D97-AF65-F5344CB8AC3E}">
        <p14:creationId xmlns:p14="http://schemas.microsoft.com/office/powerpoint/2010/main" val="2375036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B1242-31DB-45FA-A75A-342D72118E40}"/>
              </a:ext>
            </a:extLst>
          </p:cNvPr>
          <p:cNvSpPr>
            <a:spLocks noGrp="1"/>
          </p:cNvSpPr>
          <p:nvPr>
            <p:ph type="title"/>
          </p:nvPr>
        </p:nvSpPr>
        <p:spPr/>
        <p:txBody>
          <a:bodyPr/>
          <a:lstStyle/>
          <a:p>
            <a:r>
              <a:rPr lang="en-US" dirty="0"/>
              <a:t>The Matrix has you. And me. And everyone else.</a:t>
            </a:r>
          </a:p>
        </p:txBody>
      </p:sp>
      <p:graphicFrame>
        <p:nvGraphicFramePr>
          <p:cNvPr id="4" name="Table 4">
            <a:extLst>
              <a:ext uri="{FF2B5EF4-FFF2-40B4-BE49-F238E27FC236}">
                <a16:creationId xmlns:a16="http://schemas.microsoft.com/office/drawing/2014/main" id="{C06A6E67-A952-471E-B859-A0493E01EA6B}"/>
              </a:ext>
            </a:extLst>
          </p:cNvPr>
          <p:cNvGraphicFramePr>
            <a:graphicFrameLocks noGrp="1"/>
          </p:cNvGraphicFramePr>
          <p:nvPr>
            <p:ph idx="1"/>
            <p:extLst>
              <p:ext uri="{D42A27DB-BD31-4B8C-83A1-F6EECF244321}">
                <p14:modId xmlns:p14="http://schemas.microsoft.com/office/powerpoint/2010/main" val="2359374277"/>
              </p:ext>
            </p:extLst>
          </p:nvPr>
        </p:nvGraphicFramePr>
        <p:xfrm>
          <a:off x="838200" y="3228976"/>
          <a:ext cx="6585502" cy="2056764"/>
        </p:xfrm>
        <a:graphic>
          <a:graphicData uri="http://schemas.openxmlformats.org/drawingml/2006/table">
            <a:tbl>
              <a:tblPr>
                <a:tableStyleId>{5940675A-B579-460E-94D1-54222C63F5DA}</a:tableStyleId>
              </a:tblPr>
              <a:tblGrid>
                <a:gridCol w="1669461">
                  <a:extLst>
                    <a:ext uri="{9D8B030D-6E8A-4147-A177-3AD203B41FA5}">
                      <a16:colId xmlns:a16="http://schemas.microsoft.com/office/drawing/2014/main" val="2402209263"/>
                    </a:ext>
                  </a:extLst>
                </a:gridCol>
                <a:gridCol w="1890719">
                  <a:extLst>
                    <a:ext uri="{9D8B030D-6E8A-4147-A177-3AD203B41FA5}">
                      <a16:colId xmlns:a16="http://schemas.microsoft.com/office/drawing/2014/main" val="1208780845"/>
                    </a:ext>
                  </a:extLst>
                </a:gridCol>
                <a:gridCol w="3025322">
                  <a:extLst>
                    <a:ext uri="{9D8B030D-6E8A-4147-A177-3AD203B41FA5}">
                      <a16:colId xmlns:a16="http://schemas.microsoft.com/office/drawing/2014/main" val="1325544429"/>
                    </a:ext>
                  </a:extLst>
                </a:gridCol>
              </a:tblGrid>
              <a:tr h="514191">
                <a:tc>
                  <a:txBody>
                    <a:bodyPr/>
                    <a:lstStyle/>
                    <a:p>
                      <a:endParaRPr lang="en-US" sz="2200" b="1" dirty="0">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200" b="0" dirty="0">
                          <a:latin typeface="+mj-lt"/>
                        </a:rPr>
                        <a:t>Public gain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200" b="0" dirty="0">
                          <a:latin typeface="+mj-lt"/>
                        </a:rPr>
                        <a:t>Private gain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56065218"/>
                  </a:ext>
                </a:extLst>
              </a:tr>
              <a:tr h="514191">
                <a:tc>
                  <a:txBody>
                    <a:bodyPr/>
                    <a:lstStyle/>
                    <a:p>
                      <a:r>
                        <a:rPr lang="en-US" sz="2200" b="0" dirty="0">
                          <a:latin typeface="+mj-lt"/>
                        </a:rPr>
                        <a:t>One rules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200" dirty="0">
                          <a:solidFill>
                            <a:srgbClr val="5F3235"/>
                          </a:solidFill>
                          <a:latin typeface="+mj-lt"/>
                        </a:rPr>
                        <a:t>Kingship</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200" dirty="0">
                          <a:solidFill>
                            <a:srgbClr val="5F3235"/>
                          </a:solidFill>
                          <a:latin typeface="+mj-lt"/>
                        </a:rPr>
                        <a:t>Tyranny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43106622"/>
                  </a:ext>
                </a:extLst>
              </a:tr>
              <a:tr h="514191">
                <a:tc>
                  <a:txBody>
                    <a:bodyPr/>
                    <a:lstStyle/>
                    <a:p>
                      <a:r>
                        <a:rPr lang="en-US" sz="2200" b="0" dirty="0">
                          <a:latin typeface="+mj-lt"/>
                        </a:rPr>
                        <a:t>Few rule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200" dirty="0">
                          <a:solidFill>
                            <a:srgbClr val="5F3235"/>
                          </a:solidFill>
                          <a:latin typeface="+mj-lt"/>
                        </a:rPr>
                        <a:t>Aristocracy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200" dirty="0">
                          <a:solidFill>
                            <a:srgbClr val="5F3235"/>
                          </a:solidFill>
                          <a:latin typeface="+mj-lt"/>
                        </a:rPr>
                        <a:t>Oligarchy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58149278"/>
                  </a:ext>
                </a:extLst>
              </a:tr>
              <a:tr h="514191">
                <a:tc>
                  <a:txBody>
                    <a:bodyPr/>
                    <a:lstStyle/>
                    <a:p>
                      <a:r>
                        <a:rPr lang="en-US" sz="2200" b="0" dirty="0">
                          <a:latin typeface="+mj-lt"/>
                        </a:rPr>
                        <a:t>Many rule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200" dirty="0">
                          <a:solidFill>
                            <a:srgbClr val="5F3235"/>
                          </a:solidFill>
                          <a:latin typeface="+mj-lt"/>
                        </a:rPr>
                        <a:t>Democracy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200" dirty="0">
                          <a:solidFill>
                            <a:srgbClr val="5F3235"/>
                          </a:solidFill>
                          <a:latin typeface="+mj-lt"/>
                        </a:rPr>
                        <a:t>Ochlocracy (mob rule)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04607437"/>
                  </a:ext>
                </a:extLst>
              </a:tr>
            </a:tbl>
          </a:graphicData>
        </a:graphic>
      </p:graphicFrame>
      <p:sp>
        <p:nvSpPr>
          <p:cNvPr id="5" name="Content Placeholder 2">
            <a:extLst>
              <a:ext uri="{FF2B5EF4-FFF2-40B4-BE49-F238E27FC236}">
                <a16:creationId xmlns:a16="http://schemas.microsoft.com/office/drawing/2014/main" id="{48204F79-C106-4EB6-BF48-010C702DC3E7}"/>
              </a:ext>
            </a:extLst>
          </p:cNvPr>
          <p:cNvSpPr txBox="1">
            <a:spLocks/>
          </p:cNvSpPr>
          <p:nvPr/>
        </p:nvSpPr>
        <p:spPr>
          <a:xfrm>
            <a:off x="838200" y="1825625"/>
            <a:ext cx="10515600" cy="15176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200" dirty="0">
                <a:latin typeface="+mj-lt"/>
              </a:rPr>
              <a:t>The Ancient Greeks reduced the variations of political society to a matrix of archetypes by multiplying a quantitative aspect (number of rulers) by a qualitative aspect (the beneficiaries of such rule):</a:t>
            </a:r>
          </a:p>
        </p:txBody>
      </p:sp>
    </p:spTree>
    <p:extLst>
      <p:ext uri="{BB962C8B-B14F-4D97-AF65-F5344CB8AC3E}">
        <p14:creationId xmlns:p14="http://schemas.microsoft.com/office/powerpoint/2010/main" val="14196104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41866-CEBA-4049-AF21-3D23E5E88806}"/>
              </a:ext>
            </a:extLst>
          </p:cNvPr>
          <p:cNvSpPr>
            <a:spLocks noGrp="1"/>
          </p:cNvSpPr>
          <p:nvPr>
            <p:ph type="title"/>
          </p:nvPr>
        </p:nvSpPr>
        <p:spPr/>
        <p:txBody>
          <a:bodyPr/>
          <a:lstStyle/>
          <a:p>
            <a:r>
              <a:rPr lang="en-US" dirty="0"/>
              <a:t>Would you like to know more?</a:t>
            </a:r>
          </a:p>
        </p:txBody>
      </p:sp>
      <p:sp>
        <p:nvSpPr>
          <p:cNvPr id="3" name="Text Placeholder 2">
            <a:extLst>
              <a:ext uri="{FF2B5EF4-FFF2-40B4-BE49-F238E27FC236}">
                <a16:creationId xmlns:a16="http://schemas.microsoft.com/office/drawing/2014/main" id="{27C32C26-7A1E-4EF5-9828-3485036DC36D}"/>
              </a:ext>
            </a:extLst>
          </p:cNvPr>
          <p:cNvSpPr>
            <a:spLocks noGrp="1"/>
          </p:cNvSpPr>
          <p:nvPr>
            <p:ph type="body" idx="1"/>
          </p:nvPr>
        </p:nvSpPr>
        <p:spPr/>
        <p:txBody>
          <a:bodyPr>
            <a:normAutofit/>
          </a:bodyPr>
          <a:lstStyle/>
          <a:p>
            <a:pPr>
              <a:spcBef>
                <a:spcPts val="0"/>
              </a:spcBef>
              <a:spcAft>
                <a:spcPts val="1200"/>
              </a:spcAft>
            </a:pPr>
            <a:r>
              <a:rPr lang="en-US" sz="2200" dirty="0">
                <a:solidFill>
                  <a:srgbClr val="5F3235"/>
                </a:solidFill>
                <a:effectLst/>
                <a:latin typeface="+mj-lt"/>
                <a:ea typeface="Calibri" panose="020F0502020204030204" pitchFamily="34" charset="0"/>
              </a:rPr>
              <a:t>www.ana</a:t>
            </a:r>
            <a:r>
              <a:rPr lang="en-US" sz="2200" dirty="0">
                <a:solidFill>
                  <a:srgbClr val="5F3235"/>
                </a:solidFill>
                <a:latin typeface="+mj-lt"/>
                <a:ea typeface="Calibri" panose="020F0502020204030204" pitchFamily="34" charset="0"/>
              </a:rPr>
              <a:t>cyclosis.org</a:t>
            </a:r>
            <a:endParaRPr lang="en-US" sz="2200" dirty="0">
              <a:solidFill>
                <a:srgbClr val="5F3235"/>
              </a:solidFill>
              <a:effectLst/>
              <a:latin typeface="+mj-lt"/>
              <a:ea typeface="Calibri" panose="020F0502020204030204" pitchFamily="34" charset="0"/>
            </a:endParaRPr>
          </a:p>
        </p:txBody>
      </p:sp>
    </p:spTree>
    <p:extLst>
      <p:ext uri="{BB962C8B-B14F-4D97-AF65-F5344CB8AC3E}">
        <p14:creationId xmlns:p14="http://schemas.microsoft.com/office/powerpoint/2010/main" val="3420810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3A904-9D03-472E-BD84-5750623EC08D}"/>
              </a:ext>
            </a:extLst>
          </p:cNvPr>
          <p:cNvSpPr>
            <a:spLocks noGrp="1"/>
          </p:cNvSpPr>
          <p:nvPr>
            <p:ph type="title"/>
          </p:nvPr>
        </p:nvSpPr>
        <p:spPr/>
        <p:txBody>
          <a:bodyPr>
            <a:normAutofit/>
          </a:bodyPr>
          <a:lstStyle/>
          <a:p>
            <a:r>
              <a:rPr lang="en-US" dirty="0" err="1">
                <a:ea typeface="Verdana" panose="020B0604030504040204" pitchFamily="34" charset="0"/>
              </a:rPr>
              <a:t>Anacyclosis</a:t>
            </a:r>
            <a:r>
              <a:rPr lang="en-US" dirty="0">
                <a:ea typeface="Verdana" panose="020B0604030504040204" pitchFamily="34" charset="0"/>
              </a:rPr>
              <a:t> is the </a:t>
            </a:r>
            <a:r>
              <a:rPr lang="en-US" i="1" dirty="0">
                <a:ea typeface="Verdana" panose="020B0604030504040204" pitchFamily="34" charset="0"/>
              </a:rPr>
              <a:t>probable</a:t>
            </a:r>
            <a:r>
              <a:rPr lang="en-US" dirty="0">
                <a:ea typeface="Verdana" panose="020B0604030504040204" pitchFamily="34" charset="0"/>
              </a:rPr>
              <a:t> sequence through the Greek archetypes.</a:t>
            </a:r>
          </a:p>
        </p:txBody>
      </p:sp>
      <p:sp>
        <p:nvSpPr>
          <p:cNvPr id="3" name="Content Placeholder 2">
            <a:extLst>
              <a:ext uri="{FF2B5EF4-FFF2-40B4-BE49-F238E27FC236}">
                <a16:creationId xmlns:a16="http://schemas.microsoft.com/office/drawing/2014/main" id="{E1A45693-1F60-461E-B631-B00962758737}"/>
              </a:ext>
            </a:extLst>
          </p:cNvPr>
          <p:cNvSpPr>
            <a:spLocks noGrp="1"/>
          </p:cNvSpPr>
          <p:nvPr>
            <p:ph idx="1"/>
          </p:nvPr>
        </p:nvSpPr>
        <p:spPr/>
        <p:txBody>
          <a:bodyPr>
            <a:noAutofit/>
          </a:bodyPr>
          <a:lstStyle/>
          <a:p>
            <a:pPr marL="0" indent="0">
              <a:lnSpc>
                <a:spcPct val="100000"/>
              </a:lnSpc>
              <a:spcBef>
                <a:spcPts val="0"/>
              </a:spcBef>
              <a:buNone/>
            </a:pPr>
            <a:r>
              <a:rPr lang="en-US" sz="2200" dirty="0">
                <a:solidFill>
                  <a:srgbClr val="5F3235"/>
                </a:solidFill>
                <a:ea typeface="Verdana" panose="020B0604030504040204" pitchFamily="34" charset="0"/>
                <a:cs typeface="Times New Roman" panose="02020603050405020304" pitchFamily="18" charset="0"/>
              </a:rPr>
              <a:t>The first of these to come into being is monarchy, its growth being natural and unaided; and next arises kingship derived from monarchy by the aid of art and by the correction of defects. Monarchy first changes into its vicious allied form, tyranny; and next, the abolishment of both gives birth to aristocracy. Aristocracy by its very nature degenerates into oligarchy; and when the commons inflamed by anger take vengeance on this government for its unjust rule, democracy comes into being; and in due course the </a:t>
            </a:r>
            <a:r>
              <a:rPr lang="en-US" sz="2200" dirty="0" err="1">
                <a:solidFill>
                  <a:srgbClr val="5F3235"/>
                </a:solidFill>
                <a:ea typeface="Verdana" panose="020B0604030504040204" pitchFamily="34" charset="0"/>
                <a:cs typeface="Times New Roman" panose="02020603050405020304" pitchFamily="18" charset="0"/>
              </a:rPr>
              <a:t>licence</a:t>
            </a:r>
            <a:r>
              <a:rPr lang="en-US" sz="2200" dirty="0">
                <a:solidFill>
                  <a:srgbClr val="5F3235"/>
                </a:solidFill>
                <a:ea typeface="Verdana" panose="020B0604030504040204" pitchFamily="34" charset="0"/>
                <a:cs typeface="Times New Roman" panose="02020603050405020304" pitchFamily="18" charset="0"/>
              </a:rPr>
              <a:t> and lawlessness of this form of government produces mob-rule to complete the series.</a:t>
            </a:r>
          </a:p>
          <a:p>
            <a:pPr marL="0" indent="0">
              <a:lnSpc>
                <a:spcPct val="100000"/>
              </a:lnSpc>
              <a:spcBef>
                <a:spcPts val="0"/>
              </a:spcBef>
              <a:buNone/>
            </a:pPr>
            <a:endParaRPr lang="en-US" sz="2200" dirty="0">
              <a:ea typeface="Verdana" panose="020B0604030504040204" pitchFamily="34" charset="0"/>
              <a:cs typeface="Times New Roman" panose="02020603050405020304" pitchFamily="18" charset="0"/>
            </a:endParaRPr>
          </a:p>
          <a:p>
            <a:pPr marL="0" indent="0">
              <a:lnSpc>
                <a:spcPct val="100000"/>
              </a:lnSpc>
              <a:spcBef>
                <a:spcPts val="0"/>
              </a:spcBef>
              <a:buNone/>
            </a:pPr>
            <a:r>
              <a:rPr lang="en-US" sz="2200" dirty="0">
                <a:ea typeface="Verdana" panose="020B0604030504040204" pitchFamily="34" charset="0"/>
                <a:cs typeface="Times New Roman" panose="02020603050405020304" pitchFamily="18" charset="0"/>
              </a:rPr>
              <a:t>Polybius, </a:t>
            </a:r>
            <a:r>
              <a:rPr lang="en-US" sz="2200" i="1" dirty="0">
                <a:ea typeface="Verdana" panose="020B0604030504040204" pitchFamily="34" charset="0"/>
                <a:cs typeface="Times New Roman" panose="02020603050405020304" pitchFamily="18" charset="0"/>
              </a:rPr>
              <a:t>Histories</a:t>
            </a:r>
            <a:r>
              <a:rPr lang="en-US" sz="2200" dirty="0">
                <a:ea typeface="Verdana" panose="020B0604030504040204" pitchFamily="34" charset="0"/>
                <a:cs typeface="Times New Roman" panose="02020603050405020304" pitchFamily="18" charset="0"/>
              </a:rPr>
              <a:t>, c. 133 BC.</a:t>
            </a:r>
          </a:p>
          <a:p>
            <a:pPr marL="0" indent="0">
              <a:lnSpc>
                <a:spcPct val="100000"/>
              </a:lnSpc>
              <a:spcBef>
                <a:spcPts val="0"/>
              </a:spcBef>
              <a:buNone/>
            </a:pPr>
            <a:endParaRPr lang="en-US" sz="2200" dirty="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54255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94220-36A9-4683-BF7F-F80C6DF421CE}"/>
              </a:ext>
            </a:extLst>
          </p:cNvPr>
          <p:cNvSpPr>
            <a:spLocks noGrp="1"/>
          </p:cNvSpPr>
          <p:nvPr>
            <p:ph type="title"/>
          </p:nvPr>
        </p:nvSpPr>
        <p:spPr>
          <a:xfrm>
            <a:off x="838200" y="563562"/>
            <a:ext cx="10515600" cy="1325563"/>
          </a:xfrm>
        </p:spPr>
        <p:txBody>
          <a:bodyPr/>
          <a:lstStyle/>
          <a:p>
            <a:r>
              <a:rPr lang="en-US" dirty="0"/>
              <a:t>Sure enough, the cities of Greece evolved in accordance with </a:t>
            </a:r>
            <a:r>
              <a:rPr lang="en-US" dirty="0" err="1"/>
              <a:t>Anacyclosis</a:t>
            </a:r>
            <a:r>
              <a:rPr lang="en-US" dirty="0"/>
              <a:t>.</a:t>
            </a:r>
          </a:p>
        </p:txBody>
      </p:sp>
      <p:sp>
        <p:nvSpPr>
          <p:cNvPr id="3" name="Content Placeholder 2">
            <a:extLst>
              <a:ext uri="{FF2B5EF4-FFF2-40B4-BE49-F238E27FC236}">
                <a16:creationId xmlns:a16="http://schemas.microsoft.com/office/drawing/2014/main" id="{E28E7FC0-6CE3-4030-B003-F372D4AA0D28}"/>
              </a:ext>
            </a:extLst>
          </p:cNvPr>
          <p:cNvSpPr>
            <a:spLocks noGrp="1"/>
          </p:cNvSpPr>
          <p:nvPr>
            <p:ph idx="1"/>
          </p:nvPr>
        </p:nvSpPr>
        <p:spPr>
          <a:xfrm>
            <a:off x="838200" y="2111375"/>
            <a:ext cx="10515600" cy="4351338"/>
          </a:xfrm>
        </p:spPr>
        <p:txBody>
          <a:bodyPr>
            <a:normAutofit/>
          </a:bodyPr>
          <a:lstStyle/>
          <a:p>
            <a:pPr>
              <a:lnSpc>
                <a:spcPct val="100000"/>
              </a:lnSpc>
              <a:spcBef>
                <a:spcPts val="0"/>
              </a:spcBef>
            </a:pPr>
            <a:r>
              <a:rPr lang="en-US" sz="2200" dirty="0">
                <a:latin typeface="+mj-lt"/>
              </a:rPr>
              <a:t>Monarchies (kingship or tyranny) were the most common regime type from 700 BC until around 450 BC. </a:t>
            </a:r>
          </a:p>
          <a:p>
            <a:pPr>
              <a:lnSpc>
                <a:spcPct val="100000"/>
              </a:lnSpc>
              <a:spcBef>
                <a:spcPts val="0"/>
              </a:spcBef>
            </a:pPr>
            <a:r>
              <a:rPr lang="en-US" sz="2200" dirty="0">
                <a:latin typeface="+mj-lt"/>
              </a:rPr>
              <a:t>Then, oligarchy was the most common regime until around 350 BC. </a:t>
            </a:r>
          </a:p>
          <a:p>
            <a:pPr>
              <a:lnSpc>
                <a:spcPct val="100000"/>
              </a:lnSpc>
              <a:spcBef>
                <a:spcPts val="0"/>
              </a:spcBef>
            </a:pPr>
            <a:r>
              <a:rPr lang="en-US" sz="2200" dirty="0">
                <a:latin typeface="+mj-lt"/>
              </a:rPr>
              <a:t>Finally, democracies were the most common regime from 350 BC until the conquests of Macedonia and Rome.</a:t>
            </a:r>
          </a:p>
          <a:p>
            <a:pPr marL="0" indent="0">
              <a:lnSpc>
                <a:spcPct val="100000"/>
              </a:lnSpc>
              <a:spcBef>
                <a:spcPts val="0"/>
              </a:spcBef>
              <a:buNone/>
            </a:pPr>
            <a:endParaRPr lang="en-US" sz="2200" dirty="0">
              <a:latin typeface="+mj-lt"/>
            </a:endParaRPr>
          </a:p>
          <a:p>
            <a:pPr marL="0" indent="0">
              <a:lnSpc>
                <a:spcPct val="100000"/>
              </a:lnSpc>
              <a:spcBef>
                <a:spcPts val="0"/>
              </a:spcBef>
              <a:buNone/>
            </a:pPr>
            <a:r>
              <a:rPr lang="en-US" sz="2200" dirty="0">
                <a:latin typeface="+mj-lt"/>
              </a:rPr>
              <a:t>Based on the data presented by David </a:t>
            </a:r>
            <a:r>
              <a:rPr lang="en-US" sz="2200" dirty="0" err="1">
                <a:latin typeface="+mj-lt"/>
              </a:rPr>
              <a:t>Teegarden</a:t>
            </a:r>
            <a:r>
              <a:rPr lang="en-US" sz="2200" dirty="0">
                <a:latin typeface="+mj-lt"/>
              </a:rPr>
              <a:t>, </a:t>
            </a:r>
            <a:r>
              <a:rPr lang="en-US" sz="2200" i="1" dirty="0">
                <a:latin typeface="+mj-lt"/>
              </a:rPr>
              <a:t>Death to Tyrants!</a:t>
            </a:r>
            <a:r>
              <a:rPr lang="en-US" sz="2200" dirty="0">
                <a:latin typeface="+mj-lt"/>
              </a:rPr>
              <a:t>, Princeton University Press, 2013.</a:t>
            </a:r>
          </a:p>
        </p:txBody>
      </p:sp>
    </p:spTree>
    <p:extLst>
      <p:ext uri="{BB962C8B-B14F-4D97-AF65-F5344CB8AC3E}">
        <p14:creationId xmlns:p14="http://schemas.microsoft.com/office/powerpoint/2010/main" val="3915215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3A904-9D03-472E-BD84-5750623EC08D}"/>
              </a:ext>
            </a:extLst>
          </p:cNvPr>
          <p:cNvSpPr>
            <a:spLocks noGrp="1"/>
          </p:cNvSpPr>
          <p:nvPr>
            <p:ph type="title"/>
          </p:nvPr>
        </p:nvSpPr>
        <p:spPr/>
        <p:txBody>
          <a:bodyPr/>
          <a:lstStyle/>
          <a:p>
            <a:r>
              <a:rPr lang="en-US" dirty="0"/>
              <a:t>That said, few republics live long enough to see the end of </a:t>
            </a:r>
            <a:r>
              <a:rPr lang="en-US" dirty="0" err="1"/>
              <a:t>Anacyclosis</a:t>
            </a:r>
            <a:r>
              <a:rPr lang="en-US" dirty="0"/>
              <a:t>. </a:t>
            </a:r>
          </a:p>
        </p:txBody>
      </p:sp>
      <p:sp>
        <p:nvSpPr>
          <p:cNvPr id="3" name="Content Placeholder 2">
            <a:extLst>
              <a:ext uri="{FF2B5EF4-FFF2-40B4-BE49-F238E27FC236}">
                <a16:creationId xmlns:a16="http://schemas.microsoft.com/office/drawing/2014/main" id="{E1A45693-1F60-461E-B631-B00962758737}"/>
              </a:ext>
            </a:extLst>
          </p:cNvPr>
          <p:cNvSpPr>
            <a:spLocks noGrp="1"/>
          </p:cNvSpPr>
          <p:nvPr>
            <p:ph idx="1"/>
          </p:nvPr>
        </p:nvSpPr>
        <p:spPr/>
        <p:txBody>
          <a:bodyPr>
            <a:normAutofit/>
          </a:bodyPr>
          <a:lstStyle/>
          <a:p>
            <a:pPr marL="0" indent="0">
              <a:lnSpc>
                <a:spcPct val="100000"/>
              </a:lnSpc>
              <a:spcBef>
                <a:spcPts val="0"/>
              </a:spcBef>
              <a:buNone/>
            </a:pPr>
            <a:r>
              <a:rPr lang="en-US" sz="2200" dirty="0">
                <a:solidFill>
                  <a:srgbClr val="5F3235"/>
                </a:solidFill>
              </a:rPr>
              <a:t>Such is the circle which all republics are destined to run through. Seldom, however, do they come back to the original form of government, which results from the fact that their duration is not sufficiently long to be able to undergo these repeated changes and preserve their existence. But it may well happen that a republic lacking strength and good counsel in its difficulties becomes subject after a while to some neighboring state, that is better organized than itself; and if such is not the case, then they will be apt to revolve indefinitely in the circle of revolutions.</a:t>
            </a:r>
          </a:p>
          <a:p>
            <a:pPr marL="0" indent="0">
              <a:lnSpc>
                <a:spcPct val="100000"/>
              </a:lnSpc>
              <a:spcBef>
                <a:spcPts val="0"/>
              </a:spcBef>
              <a:buNone/>
            </a:pPr>
            <a:endParaRPr lang="en-US" sz="2200" dirty="0"/>
          </a:p>
          <a:p>
            <a:pPr marL="0" indent="0">
              <a:lnSpc>
                <a:spcPct val="100000"/>
              </a:lnSpc>
              <a:spcBef>
                <a:spcPts val="0"/>
              </a:spcBef>
              <a:buNone/>
            </a:pPr>
            <a:r>
              <a:rPr lang="en-US" sz="2200" dirty="0"/>
              <a:t>Machiavelli, </a:t>
            </a:r>
            <a:r>
              <a:rPr lang="en-US" sz="2200" i="1" dirty="0"/>
              <a:t>Discourses on Livy</a:t>
            </a:r>
            <a:r>
              <a:rPr lang="en-US" sz="2200" dirty="0"/>
              <a:t>, c. 1517.</a:t>
            </a:r>
          </a:p>
          <a:p>
            <a:pPr marL="0" indent="0">
              <a:lnSpc>
                <a:spcPct val="120000"/>
              </a:lnSpc>
              <a:spcBef>
                <a:spcPts val="0"/>
              </a:spcBef>
              <a:buNone/>
            </a:pPr>
            <a:endParaRPr lang="en-US" sz="2200" dirty="0">
              <a:latin typeface="+mj-lt"/>
            </a:endParaRPr>
          </a:p>
        </p:txBody>
      </p:sp>
    </p:spTree>
    <p:extLst>
      <p:ext uri="{BB962C8B-B14F-4D97-AF65-F5344CB8AC3E}">
        <p14:creationId xmlns:p14="http://schemas.microsoft.com/office/powerpoint/2010/main" val="161509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3A904-9D03-472E-BD84-5750623EC08D}"/>
              </a:ext>
            </a:extLst>
          </p:cNvPr>
          <p:cNvSpPr>
            <a:spLocks noGrp="1"/>
          </p:cNvSpPr>
          <p:nvPr>
            <p:ph type="title"/>
          </p:nvPr>
        </p:nvSpPr>
        <p:spPr/>
        <p:txBody>
          <a:bodyPr/>
          <a:lstStyle/>
          <a:p>
            <a:r>
              <a:rPr lang="en-US" dirty="0"/>
              <a:t>But superpower republics survive until </a:t>
            </a:r>
            <a:r>
              <a:rPr lang="en-US" dirty="0" err="1"/>
              <a:t>Anacyclosis</a:t>
            </a:r>
            <a:r>
              <a:rPr lang="en-US" dirty="0"/>
              <a:t> ends them. </a:t>
            </a:r>
          </a:p>
        </p:txBody>
      </p:sp>
      <p:sp>
        <p:nvSpPr>
          <p:cNvPr id="3" name="Content Placeholder 2">
            <a:extLst>
              <a:ext uri="{FF2B5EF4-FFF2-40B4-BE49-F238E27FC236}">
                <a16:creationId xmlns:a16="http://schemas.microsoft.com/office/drawing/2014/main" id="{E1A45693-1F60-461E-B631-B00962758737}"/>
              </a:ext>
            </a:extLst>
          </p:cNvPr>
          <p:cNvSpPr>
            <a:spLocks noGrp="1"/>
          </p:cNvSpPr>
          <p:nvPr>
            <p:ph idx="1"/>
          </p:nvPr>
        </p:nvSpPr>
        <p:spPr/>
        <p:txBody>
          <a:bodyPr>
            <a:normAutofit/>
          </a:bodyPr>
          <a:lstStyle/>
          <a:p>
            <a:pPr marL="0" indent="0">
              <a:lnSpc>
                <a:spcPct val="100000"/>
              </a:lnSpc>
              <a:spcBef>
                <a:spcPts val="0"/>
              </a:spcBef>
              <a:buNone/>
            </a:pPr>
            <a:r>
              <a:rPr lang="en-US" sz="2200" b="0" i="0" dirty="0">
                <a:solidFill>
                  <a:srgbClr val="5F3235"/>
                </a:solidFill>
                <a:effectLst/>
              </a:rPr>
              <a:t>When a state has weathered many great perils and subsequently attains to supremacy and uncontested sovereignty, it is evident that under the influence of long established prosperity, life becomes more extravagant and the citizens more fierce in their rivalry regarding office and other objects than they ought to be. As these defects go on increasing, the beginning of the change for the worse will be due to love of office and the disgrace entailed by obscurity, as well as to extravagance and purse-proud display … When this happens, the state will change its name to the finest sounding of all, freedom and democracy, but will change its nature to the worst thing of all, mob rule.</a:t>
            </a:r>
            <a:r>
              <a:rPr lang="en-US" sz="2200" dirty="0">
                <a:solidFill>
                  <a:srgbClr val="5F3235"/>
                </a:solidFill>
              </a:rPr>
              <a:t> </a:t>
            </a:r>
          </a:p>
          <a:p>
            <a:pPr marL="0" indent="0">
              <a:lnSpc>
                <a:spcPct val="100000"/>
              </a:lnSpc>
              <a:spcBef>
                <a:spcPts val="0"/>
              </a:spcBef>
              <a:buNone/>
            </a:pPr>
            <a:endParaRPr lang="en-US" sz="2200" dirty="0"/>
          </a:p>
          <a:p>
            <a:pPr marL="0" indent="0">
              <a:lnSpc>
                <a:spcPct val="100000"/>
              </a:lnSpc>
              <a:spcBef>
                <a:spcPts val="0"/>
              </a:spcBef>
              <a:buNone/>
            </a:pPr>
            <a:r>
              <a:rPr lang="en-US" sz="2200" dirty="0">
                <a:ea typeface="Verdana" panose="020B0604030504040204" pitchFamily="34" charset="0"/>
                <a:cs typeface="Times New Roman" panose="02020603050405020304" pitchFamily="18" charset="0"/>
              </a:rPr>
              <a:t>Polybius, </a:t>
            </a:r>
            <a:r>
              <a:rPr lang="en-US" sz="2200" i="1" dirty="0">
                <a:ea typeface="Verdana" panose="020B0604030504040204" pitchFamily="34" charset="0"/>
                <a:cs typeface="Times New Roman" panose="02020603050405020304" pitchFamily="18" charset="0"/>
              </a:rPr>
              <a:t>Id.</a:t>
            </a:r>
            <a:endParaRPr lang="en-US" sz="2200" dirty="0">
              <a:ea typeface="Verdana" panose="020B0604030504040204" pitchFamily="34" charset="0"/>
              <a:cs typeface="Times New Roman" panose="02020603050405020304" pitchFamily="18" charset="0"/>
            </a:endParaRPr>
          </a:p>
          <a:p>
            <a:pPr marL="0" indent="0">
              <a:lnSpc>
                <a:spcPct val="100000"/>
              </a:lnSpc>
              <a:spcBef>
                <a:spcPts val="0"/>
              </a:spcBef>
              <a:buNone/>
            </a:pPr>
            <a:endParaRPr lang="en-US" sz="2200" dirty="0">
              <a:latin typeface="+mj-lt"/>
            </a:endParaRPr>
          </a:p>
        </p:txBody>
      </p:sp>
    </p:spTree>
    <p:extLst>
      <p:ext uri="{BB962C8B-B14F-4D97-AF65-F5344CB8AC3E}">
        <p14:creationId xmlns:p14="http://schemas.microsoft.com/office/powerpoint/2010/main" val="3944203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3A904-9D03-472E-BD84-5750623EC08D}"/>
              </a:ext>
            </a:extLst>
          </p:cNvPr>
          <p:cNvSpPr>
            <a:spLocks noGrp="1"/>
          </p:cNvSpPr>
          <p:nvPr>
            <p:ph type="title"/>
          </p:nvPr>
        </p:nvSpPr>
        <p:spPr/>
        <p:txBody>
          <a:bodyPr/>
          <a:lstStyle/>
          <a:p>
            <a:r>
              <a:rPr lang="en-US" dirty="0"/>
              <a:t>In Rome, uncontested sovereignty was prelude to uncontrollable faction.</a:t>
            </a:r>
          </a:p>
        </p:txBody>
      </p:sp>
      <p:sp>
        <p:nvSpPr>
          <p:cNvPr id="3" name="Content Placeholder 2">
            <a:extLst>
              <a:ext uri="{FF2B5EF4-FFF2-40B4-BE49-F238E27FC236}">
                <a16:creationId xmlns:a16="http://schemas.microsoft.com/office/drawing/2014/main" id="{E1A45693-1F60-461E-B631-B00962758737}"/>
              </a:ext>
            </a:extLst>
          </p:cNvPr>
          <p:cNvSpPr>
            <a:spLocks noGrp="1"/>
          </p:cNvSpPr>
          <p:nvPr>
            <p:ph idx="1"/>
          </p:nvPr>
        </p:nvSpPr>
        <p:spPr/>
        <p:txBody>
          <a:bodyPr>
            <a:normAutofit/>
          </a:bodyPr>
          <a:lstStyle/>
          <a:p>
            <a:pPr marL="0" indent="0">
              <a:lnSpc>
                <a:spcPct val="100000"/>
              </a:lnSpc>
              <a:spcBef>
                <a:spcPts val="0"/>
              </a:spcBef>
              <a:buNone/>
            </a:pPr>
            <a:r>
              <a:rPr lang="en-US" sz="2200" dirty="0">
                <a:solidFill>
                  <a:srgbClr val="5F3235"/>
                </a:solidFill>
              </a:rPr>
              <a:t>When our country had grown great through toil and the practice of justice, when great kings had been vanquished in war, savage tribes and mighty peoples subdued by force of arms, when Carthage, the rival of Rome's sway, had perished root and branch, and all seas and lands were open, then Fortune began to grow cruel and to bring confusion into all our affairs.</a:t>
            </a:r>
          </a:p>
          <a:p>
            <a:pPr marL="0" indent="0">
              <a:lnSpc>
                <a:spcPct val="100000"/>
              </a:lnSpc>
              <a:spcBef>
                <a:spcPts val="0"/>
              </a:spcBef>
              <a:buNone/>
            </a:pPr>
            <a:endParaRPr lang="en-US" sz="2200" dirty="0"/>
          </a:p>
          <a:p>
            <a:pPr marL="0" indent="0">
              <a:lnSpc>
                <a:spcPct val="100000"/>
              </a:lnSpc>
              <a:spcBef>
                <a:spcPts val="0"/>
              </a:spcBef>
              <a:buNone/>
            </a:pPr>
            <a:r>
              <a:rPr lang="en-US" sz="2200" dirty="0">
                <a:ea typeface="Verdana" panose="020B0604030504040204" pitchFamily="34" charset="0"/>
                <a:cs typeface="Times New Roman" panose="02020603050405020304" pitchFamily="18" charset="0"/>
              </a:rPr>
              <a:t>Sallust, </a:t>
            </a:r>
            <a:r>
              <a:rPr lang="en-US" sz="2200" i="1" dirty="0">
                <a:ea typeface="Verdana" panose="020B0604030504040204" pitchFamily="34" charset="0"/>
                <a:cs typeface="Times New Roman" panose="02020603050405020304" pitchFamily="18" charset="0"/>
              </a:rPr>
              <a:t>Conspiracy of Catiline</a:t>
            </a:r>
            <a:r>
              <a:rPr lang="en-US" sz="2200" dirty="0">
                <a:ea typeface="Verdana" panose="020B0604030504040204" pitchFamily="34" charset="0"/>
                <a:cs typeface="Times New Roman" panose="02020603050405020304" pitchFamily="18" charset="0"/>
              </a:rPr>
              <a:t>, c. 44 BC.</a:t>
            </a:r>
          </a:p>
          <a:p>
            <a:pPr marL="0" indent="0">
              <a:lnSpc>
                <a:spcPct val="100000"/>
              </a:lnSpc>
              <a:spcBef>
                <a:spcPts val="0"/>
              </a:spcBef>
              <a:buNone/>
            </a:pPr>
            <a:endParaRPr lang="en-US" sz="2200" dirty="0">
              <a:latin typeface="+mj-lt"/>
            </a:endParaRPr>
          </a:p>
        </p:txBody>
      </p:sp>
    </p:spTree>
    <p:extLst>
      <p:ext uri="{BB962C8B-B14F-4D97-AF65-F5344CB8AC3E}">
        <p14:creationId xmlns:p14="http://schemas.microsoft.com/office/powerpoint/2010/main" val="18014450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42106</TotalTime>
  <Words>3253</Words>
  <Application>Microsoft Office PowerPoint</Application>
  <PresentationFormat>Widescreen</PresentationFormat>
  <Paragraphs>204</Paragraphs>
  <Slides>40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40</vt:i4>
      </vt:variant>
    </vt:vector>
  </HeadingPairs>
  <TitlesOfParts>
    <vt:vector size="43" baseType="lpstr">
      <vt:lpstr>Arial</vt:lpstr>
      <vt:lpstr>Calibri (Body)</vt:lpstr>
      <vt:lpstr>Office Theme</vt:lpstr>
      <vt:lpstr>One word to rule them all:</vt:lpstr>
      <vt:lpstr>I. What is Anacyclosis?</vt:lpstr>
      <vt:lpstr>Anacyclosis is the cover page of political history.</vt:lpstr>
      <vt:lpstr>The Matrix has you. And me. And everyone else.</vt:lpstr>
      <vt:lpstr>Anacyclosis is the probable sequence through the Greek archetypes.</vt:lpstr>
      <vt:lpstr>Sure enough, the cities of Greece evolved in accordance with Anacyclosis.</vt:lpstr>
      <vt:lpstr>That said, few republics live long enough to see the end of Anacyclosis. </vt:lpstr>
      <vt:lpstr>But superpower republics survive until Anacyclosis ends them. </vt:lpstr>
      <vt:lpstr>In Rome, uncontested sovereignty was prelude to uncontrollable faction.</vt:lpstr>
      <vt:lpstr>Rome was the first superpower republic to consummate Anacyclosis.</vt:lpstr>
      <vt:lpstr>The consummation of Anacyclosis entails two separate but related processes:</vt:lpstr>
      <vt:lpstr>Anacyclosis is so hot right now. It has been since Antiquity. See: </vt:lpstr>
      <vt:lpstr>II. What makes democracy grow?</vt:lpstr>
      <vt:lpstr>Every human society is spring-loaded for Anacyclosis. Just add wealth.</vt:lpstr>
      <vt:lpstr>The diffusion of wealth dictates the diffusion of political power.</vt:lpstr>
      <vt:lpstr>Where enough wealth is diffused to create a middle class, democracy is born.</vt:lpstr>
      <vt:lpstr>But not just any middle class. An independent middle class. </vt:lpstr>
      <vt:lpstr>Moderate fortunes produce modest customs and middling virtues. </vt:lpstr>
      <vt:lpstr>The middle class is the counterweight to political faction. </vt:lpstr>
      <vt:lpstr>Democracy is a contract between the elites and middle class. </vt:lpstr>
      <vt:lpstr>So that’s why democracy is historically rare. Independent middle classes are rare.</vt:lpstr>
      <vt:lpstr>The processes which drive Anacyclosis are everywhere at work. </vt:lpstr>
      <vt:lpstr>The first stages of Anacyclosis are thus common. </vt:lpstr>
      <vt:lpstr>Few examples of democracy mean few complete examples of Anacyclosis.</vt:lpstr>
      <vt:lpstr>III. At last, democracy is no more. </vt:lpstr>
      <vt:lpstr>If wealth diffusion summons democracy, what does wealth concentration summon?</vt:lpstr>
      <vt:lpstr>Late-stage democracy endows political faction with specific characteristics.</vt:lpstr>
      <vt:lpstr>Animosity and dependency are the poles in polarization. </vt:lpstr>
      <vt:lpstr>The Romans knew that the concentration of wealth destroyed their republic.</vt:lpstr>
      <vt:lpstr>Some Romans even saw it coming a hundred years away.</vt:lpstr>
      <vt:lpstr>The Roman elites annihilated their own middle classes.</vt:lpstr>
      <vt:lpstr>In retrospect, it is obvious. No hoi mesoi, no democratic republic.</vt:lpstr>
      <vt:lpstr>Avarice and ambition murdered the Roman republic. </vt:lpstr>
      <vt:lpstr>The founders feared that America could suffer the same fate.</vt:lpstr>
      <vt:lpstr>It looks like America is well on its way. </vt:lpstr>
      <vt:lpstr>PowerPoint Presentation</vt:lpstr>
      <vt:lpstr>PowerPoint Presentation</vt:lpstr>
      <vt:lpstr>PowerPoint Presentation</vt:lpstr>
      <vt:lpstr>PowerPoint Presentation</vt:lpstr>
      <vt:lpstr>Would you like to know more?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word to rule them all:</dc:title>
  <dc:creator>Tim Ferguson</dc:creator>
  <cp:lastModifiedBy>Tim Ferguson</cp:lastModifiedBy>
  <cp:revision>601</cp:revision>
  <dcterms:created xsi:type="dcterms:W3CDTF">2022-01-29T15:05:28Z</dcterms:created>
  <dcterms:modified xsi:type="dcterms:W3CDTF">2022-05-31T20:13:11Z</dcterms:modified>
</cp:coreProperties>
</file>